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13" r:id="rId8"/>
    <p:sldId id="314" r:id="rId9"/>
    <p:sldId id="263" r:id="rId10"/>
    <p:sldId id="265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309" r:id="rId24"/>
    <p:sldId id="310" r:id="rId25"/>
    <p:sldId id="311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307" r:id="rId37"/>
    <p:sldId id="288" r:id="rId38"/>
    <p:sldId id="289" r:id="rId39"/>
    <p:sldId id="291" r:id="rId40"/>
    <p:sldId id="292" r:id="rId41"/>
    <p:sldId id="315" r:id="rId42"/>
    <p:sldId id="293" r:id="rId43"/>
    <p:sldId id="294" r:id="rId44"/>
    <p:sldId id="295" r:id="rId45"/>
    <p:sldId id="296" r:id="rId46"/>
    <p:sldId id="297" r:id="rId47"/>
    <p:sldId id="299" r:id="rId48"/>
    <p:sldId id="300" r:id="rId49"/>
    <p:sldId id="298" r:id="rId50"/>
    <p:sldId id="301" r:id="rId51"/>
    <p:sldId id="302" r:id="rId52"/>
    <p:sldId id="303" r:id="rId53"/>
    <p:sldId id="304" r:id="rId54"/>
    <p:sldId id="305" r:id="rId55"/>
    <p:sldId id="306" r:id="rId56"/>
    <p:sldId id="316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Nejm</a:t>
            </a:r>
            <a:r>
              <a:rPr lang="en-US" dirty="0" smtClean="0"/>
              <a:t> review article</a:t>
            </a:r>
          </a:p>
          <a:p>
            <a:r>
              <a:rPr lang="en-US" dirty="0" smtClean="0"/>
              <a:t>Published on 20/12/2020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Spontaneous Coronary-Artery Dissection</a:t>
            </a:r>
          </a:p>
        </p:txBody>
      </p:sp>
    </p:spTree>
    <p:extLst>
      <p:ext uri="{BB962C8B-B14F-4D97-AF65-F5344CB8AC3E}">
        <p14:creationId xmlns:p14="http://schemas.microsoft.com/office/powerpoint/2010/main" val="19445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602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C</a:t>
            </a:r>
            <a:r>
              <a:rPr lang="en-US" sz="2000" dirty="0" smtClean="0"/>
              <a:t>ause </a:t>
            </a:r>
            <a:r>
              <a:rPr lang="en-US" sz="2000" dirty="0"/>
              <a:t>of SCAD is </a:t>
            </a:r>
            <a:r>
              <a:rPr lang="en-US" sz="2000" dirty="0" smtClean="0"/>
              <a:t>unknown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commonest identified factors were postpartum, FMD, connective tissue disease and hormonal therapy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Factors related to patient vulnerabilities and inciting </a:t>
            </a:r>
            <a:r>
              <a:rPr lang="en-US" sz="2000" dirty="0"/>
              <a:t>triggers such as emotional </a:t>
            </a:r>
            <a:r>
              <a:rPr lang="en-US" sz="2000" dirty="0" smtClean="0"/>
              <a:t>stress, physical </a:t>
            </a:r>
            <a:r>
              <a:rPr lang="en-US" sz="2000" dirty="0"/>
              <a:t>stress (e.g., from an extreme </a:t>
            </a:r>
            <a:r>
              <a:rPr lang="en-US" sz="2000" dirty="0" err="1" smtClean="0"/>
              <a:t>Valsalva</a:t>
            </a:r>
            <a:r>
              <a:rPr lang="en-US" sz="2000" dirty="0" smtClean="0"/>
              <a:t> maneuver</a:t>
            </a:r>
            <a:r>
              <a:rPr lang="en-US" sz="2000" dirty="0"/>
              <a:t>, retching, vomiting, coughing, or </a:t>
            </a:r>
            <a:r>
              <a:rPr lang="en-US" sz="2000" dirty="0" smtClean="0"/>
              <a:t>isometric exercise</a:t>
            </a:r>
            <a:r>
              <a:rPr lang="en-US" sz="2000" dirty="0"/>
              <a:t>), the use of stimulant </a:t>
            </a:r>
            <a:r>
              <a:rPr lang="en-US" sz="2000" dirty="0" smtClean="0"/>
              <a:t>medications or </a:t>
            </a:r>
            <a:r>
              <a:rPr lang="en-US" sz="2000" dirty="0"/>
              <a:t>illicit drugs, and hormonal </a:t>
            </a:r>
            <a:r>
              <a:rPr lang="en-US" sz="2000" dirty="0" smtClean="0"/>
              <a:t>triggers (e.g</a:t>
            </a:r>
            <a:r>
              <a:rPr lang="en-US" sz="2000" dirty="0"/>
              <a:t>., pregnancy</a:t>
            </a:r>
            <a:r>
              <a:rPr lang="en-US" sz="20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Triggers of SCAD          shear stress on the coronary artery wall, mediated by elevated catecholamine levels and intra-abdominal pressure</a:t>
            </a:r>
            <a:endParaRPr lang="en-US" sz="2000" dirty="0"/>
          </a:p>
        </p:txBody>
      </p:sp>
      <p:sp>
        <p:nvSpPr>
          <p:cNvPr id="4" name="Up Arrow 3"/>
          <p:cNvSpPr/>
          <p:nvPr/>
        </p:nvSpPr>
        <p:spPr>
          <a:xfrm>
            <a:off x="3048000" y="4845627"/>
            <a:ext cx="484632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9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822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P</a:t>
            </a:r>
            <a:r>
              <a:rPr lang="en-US" sz="2000" dirty="0" smtClean="0"/>
              <a:t>revalence </a:t>
            </a:r>
            <a:r>
              <a:rPr lang="en-US" sz="2000" dirty="0"/>
              <a:t>of this condition among men is </a:t>
            </a:r>
            <a:r>
              <a:rPr lang="en-US" sz="2000" dirty="0" smtClean="0"/>
              <a:t>low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Men with SCAD have a lower prevalence of </a:t>
            </a:r>
            <a:r>
              <a:rPr lang="en-US" sz="2000" dirty="0" smtClean="0"/>
              <a:t>anxiety and depression.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M</a:t>
            </a:r>
            <a:r>
              <a:rPr lang="en-US" sz="2000" dirty="0" smtClean="0"/>
              <a:t>ore </a:t>
            </a:r>
            <a:r>
              <a:rPr lang="en-US" sz="2000" dirty="0"/>
              <a:t>often cite a </a:t>
            </a:r>
            <a:r>
              <a:rPr lang="en-US" sz="2000" dirty="0" smtClean="0"/>
              <a:t>physical stressor </a:t>
            </a:r>
            <a:r>
              <a:rPr lang="en-US" sz="2000" dirty="0"/>
              <a:t>(e.g., exercise or heavy lifting) </a:t>
            </a:r>
            <a:r>
              <a:rPr lang="en-US" sz="2000" dirty="0" smtClean="0"/>
              <a:t>rather than </a:t>
            </a:r>
            <a:r>
              <a:rPr lang="en-US" sz="2000" dirty="0"/>
              <a:t>an emotional stressor before symptom </a:t>
            </a:r>
            <a:r>
              <a:rPr lang="en-US" sz="2000" dirty="0" smtClean="0"/>
              <a:t>onset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</a:t>
            </a:r>
            <a:r>
              <a:rPr lang="en-US" sz="2000" dirty="0" smtClean="0"/>
              <a:t>end </a:t>
            </a:r>
            <a:r>
              <a:rPr lang="en-US" sz="2000" dirty="0"/>
              <a:t>to have a lower prevalence of </a:t>
            </a:r>
            <a:r>
              <a:rPr lang="en-US" sz="2000" dirty="0" smtClean="0"/>
              <a:t>FMD </a:t>
            </a:r>
            <a:r>
              <a:rPr lang="en-US" sz="2000" dirty="0"/>
              <a:t>than women with </a:t>
            </a:r>
            <a:r>
              <a:rPr lang="en-US" sz="2000" dirty="0" smtClean="0"/>
              <a:t>SCAD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12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60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The predilection of SCAD to affect </a:t>
            </a:r>
            <a:r>
              <a:rPr lang="en-US" sz="2000" dirty="0" smtClean="0"/>
              <a:t>women disproportionately </a:t>
            </a:r>
            <a:r>
              <a:rPr lang="en-US" sz="2000" dirty="0"/>
              <a:t>provides compelling </a:t>
            </a:r>
            <a:r>
              <a:rPr lang="en-US" sz="2000" dirty="0" smtClean="0"/>
              <a:t>fodder for </a:t>
            </a:r>
            <a:r>
              <a:rPr lang="en-US" sz="2000" dirty="0"/>
              <a:t>a hypothesis of a role of hormones in </a:t>
            </a:r>
            <a:r>
              <a:rPr lang="en-US" sz="2000" dirty="0" smtClean="0"/>
              <a:t>this condition 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B</a:t>
            </a:r>
            <a:r>
              <a:rPr lang="en-US" sz="2000" dirty="0" smtClean="0"/>
              <a:t>ut </a:t>
            </a:r>
            <a:r>
              <a:rPr lang="en-US" sz="2000" dirty="0"/>
              <a:t>the percentage of </a:t>
            </a:r>
            <a:r>
              <a:rPr lang="en-US" sz="2000" dirty="0" smtClean="0"/>
              <a:t>postmenopausal women </a:t>
            </a:r>
            <a:r>
              <a:rPr lang="en-US" sz="2000" dirty="0"/>
              <a:t>in SCAD registries is consistently </a:t>
            </a:r>
            <a:r>
              <a:rPr lang="en-US" sz="2000" dirty="0" smtClean="0"/>
              <a:t>approximately 55%,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en-US" sz="2000" dirty="0"/>
              <a:t>the </a:t>
            </a:r>
            <a:r>
              <a:rPr lang="en-US" sz="2000" dirty="0" err="1"/>
              <a:t>prevalences</a:t>
            </a:r>
            <a:r>
              <a:rPr lang="en-US" sz="2000" dirty="0"/>
              <a:t> </a:t>
            </a:r>
            <a:r>
              <a:rPr lang="en-US" sz="2000" dirty="0" smtClean="0"/>
              <a:t>of </a:t>
            </a:r>
            <a:r>
              <a:rPr lang="en-US" sz="2000" dirty="0" err="1" smtClean="0"/>
              <a:t>nulliparity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dirty="0" err="1"/>
              <a:t>multiparity</a:t>
            </a:r>
            <a:r>
              <a:rPr lang="en-US" sz="2000" dirty="0"/>
              <a:t> are similar </a:t>
            </a:r>
            <a:r>
              <a:rPr lang="en-US" sz="2000" dirty="0" smtClean="0"/>
              <a:t>among patients </a:t>
            </a:r>
            <a:r>
              <a:rPr lang="en-US" sz="2000" dirty="0"/>
              <a:t>with </a:t>
            </a:r>
            <a:r>
              <a:rPr lang="en-US" sz="2000" dirty="0" smtClean="0"/>
              <a:t>SCAD.</a:t>
            </a:r>
          </a:p>
        </p:txBody>
      </p:sp>
    </p:spTree>
    <p:extLst>
      <p:ext uri="{BB962C8B-B14F-4D97-AF65-F5344CB8AC3E}">
        <p14:creationId xmlns:p14="http://schemas.microsoft.com/office/powerpoint/2010/main" val="67570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4298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/>
              <a:t>Peripartum</a:t>
            </a:r>
            <a:r>
              <a:rPr lang="en-US" sz="2000" dirty="0"/>
              <a:t> SCAD accounts for fewer than 15% of all </a:t>
            </a:r>
            <a:r>
              <a:rPr lang="en-US" sz="2000" dirty="0" smtClean="0"/>
              <a:t>cases 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W</a:t>
            </a:r>
            <a:r>
              <a:rPr lang="en-US" sz="2000" dirty="0" smtClean="0"/>
              <a:t>hen </a:t>
            </a:r>
            <a:r>
              <a:rPr lang="en-US" sz="2000" dirty="0"/>
              <a:t>SCAD does occur in the </a:t>
            </a:r>
            <a:r>
              <a:rPr lang="en-US" sz="2000" dirty="0" err="1"/>
              <a:t>peripartum</a:t>
            </a:r>
            <a:r>
              <a:rPr lang="en-US" sz="2000" dirty="0"/>
              <a:t> </a:t>
            </a:r>
            <a:r>
              <a:rPr lang="en-US" sz="2000" dirty="0" smtClean="0"/>
              <a:t>period: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increased </a:t>
            </a:r>
            <a:r>
              <a:rPr lang="en-US" sz="2000" dirty="0"/>
              <a:t>prevalence of left main and </a:t>
            </a:r>
            <a:r>
              <a:rPr lang="en-US" sz="2000" dirty="0" err="1"/>
              <a:t>multivessel</a:t>
            </a:r>
            <a:r>
              <a:rPr lang="en-US" sz="2000" dirty="0"/>
              <a:t> </a:t>
            </a:r>
            <a:r>
              <a:rPr lang="en-US" sz="2000" dirty="0" smtClean="0"/>
              <a:t>involvement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decreased </a:t>
            </a:r>
            <a:r>
              <a:rPr lang="en-US" sz="2000" dirty="0"/>
              <a:t>ejection </a:t>
            </a:r>
            <a:r>
              <a:rPr lang="en-US" sz="2000" dirty="0" smtClean="0"/>
              <a:t>fraction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increased </a:t>
            </a:r>
            <a:r>
              <a:rPr lang="en-US" sz="2000" dirty="0"/>
              <a:t>prevalence of </a:t>
            </a:r>
            <a:r>
              <a:rPr lang="en-US" sz="2000" dirty="0" smtClean="0"/>
              <a:t>STEMI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316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5842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Familial cases of SCAD have been </a:t>
            </a:r>
            <a:r>
              <a:rPr lang="en-US" sz="2000" dirty="0" smtClean="0"/>
              <a:t>reported among </a:t>
            </a:r>
            <a:r>
              <a:rPr lang="en-US" sz="2000" dirty="0"/>
              <a:t>first-degree and second-degree </a:t>
            </a:r>
            <a:r>
              <a:rPr lang="en-US" sz="2000" dirty="0" smtClean="0"/>
              <a:t>family members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B</a:t>
            </a:r>
            <a:r>
              <a:rPr lang="en-US" sz="2000" dirty="0" smtClean="0"/>
              <a:t>ut </a:t>
            </a:r>
            <a:r>
              <a:rPr lang="en-US" sz="2000" dirty="0"/>
              <a:t>most cases are </a:t>
            </a:r>
            <a:r>
              <a:rPr lang="en-US" sz="2000" dirty="0" smtClean="0"/>
              <a:t>sporadic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U</a:t>
            </a:r>
            <a:r>
              <a:rPr lang="en-US" sz="2000" dirty="0" smtClean="0"/>
              <a:t>nlikely </a:t>
            </a:r>
            <a:r>
              <a:rPr lang="en-US" sz="2000" dirty="0"/>
              <a:t>to be a monogenic disease</a:t>
            </a:r>
          </a:p>
        </p:txBody>
      </p:sp>
    </p:spTree>
    <p:extLst>
      <p:ext uri="{BB962C8B-B14F-4D97-AF65-F5344CB8AC3E}">
        <p14:creationId xmlns:p14="http://schemas.microsoft.com/office/powerpoint/2010/main" val="240833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822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Among </a:t>
            </a:r>
            <a:r>
              <a:rPr lang="en-US" sz="2000" dirty="0" smtClean="0"/>
              <a:t>patients with </a:t>
            </a:r>
            <a:r>
              <a:rPr lang="en-US" sz="2000" dirty="0"/>
              <a:t>SCAD who are referred for </a:t>
            </a:r>
            <a:r>
              <a:rPr lang="en-US" sz="2000" dirty="0" smtClean="0"/>
              <a:t>panel based</a:t>
            </a:r>
            <a:r>
              <a:rPr lang="en-US" sz="2000" dirty="0"/>
              <a:t> </a:t>
            </a:r>
            <a:r>
              <a:rPr lang="en-US" sz="2000" dirty="0" smtClean="0"/>
              <a:t>sequencing </a:t>
            </a:r>
            <a:r>
              <a:rPr lang="en-US" sz="2000" dirty="0"/>
              <a:t>of genes known to cause </a:t>
            </a:r>
            <a:r>
              <a:rPr lang="en-US" sz="2000" dirty="0" err="1" smtClean="0"/>
              <a:t>aortopathies</a:t>
            </a:r>
            <a:r>
              <a:rPr lang="en-US" sz="2000" dirty="0"/>
              <a:t> </a:t>
            </a:r>
            <a:r>
              <a:rPr lang="en-US" sz="2000" dirty="0" smtClean="0"/>
              <a:t>or </a:t>
            </a:r>
            <a:r>
              <a:rPr lang="en-US" sz="2000" dirty="0"/>
              <a:t>connective-tissue diseases (e.g</a:t>
            </a:r>
            <a:r>
              <a:rPr lang="en-US" sz="2000" dirty="0" smtClean="0"/>
              <a:t>.,</a:t>
            </a:r>
            <a:r>
              <a:rPr lang="fr-FR" sz="2000" dirty="0" err="1" smtClean="0"/>
              <a:t>vascular</a:t>
            </a:r>
            <a:r>
              <a:rPr lang="fr-FR" sz="2000" dirty="0" smtClean="0"/>
              <a:t> </a:t>
            </a:r>
            <a:r>
              <a:rPr lang="fr-FR" sz="2000" dirty="0" err="1"/>
              <a:t>Ehlers</a:t>
            </a:r>
            <a:r>
              <a:rPr lang="fr-FR" sz="2000" dirty="0"/>
              <a:t>–</a:t>
            </a:r>
            <a:r>
              <a:rPr lang="fr-FR" sz="2000" dirty="0" err="1"/>
              <a:t>Danlos</a:t>
            </a:r>
            <a:r>
              <a:rPr lang="fr-FR" sz="2000" dirty="0"/>
              <a:t> syndrome, </a:t>
            </a:r>
            <a:r>
              <a:rPr lang="fr-FR" sz="2000" dirty="0" err="1"/>
              <a:t>Marfan’s</a:t>
            </a:r>
            <a:r>
              <a:rPr lang="fr-FR" sz="2000" dirty="0"/>
              <a:t> </a:t>
            </a:r>
            <a:r>
              <a:rPr lang="fr-FR" sz="2000" dirty="0" smtClean="0"/>
              <a:t>syndrome, </a:t>
            </a:r>
            <a:r>
              <a:rPr lang="en-US" sz="2000" dirty="0" smtClean="0"/>
              <a:t>and </a:t>
            </a:r>
            <a:r>
              <a:rPr lang="en-US" sz="2000" dirty="0"/>
              <a:t>the </a:t>
            </a:r>
            <a:r>
              <a:rPr lang="en-US" sz="2000" dirty="0" err="1"/>
              <a:t>Loeys</a:t>
            </a:r>
            <a:r>
              <a:rPr lang="en-US" sz="2000" dirty="0"/>
              <a:t>–Dietz syndrome), the </a:t>
            </a:r>
            <a:r>
              <a:rPr lang="en-US" sz="2000" dirty="0" smtClean="0"/>
              <a:t>prevalence of </a:t>
            </a:r>
            <a:r>
              <a:rPr lang="en-US" sz="2000" dirty="0"/>
              <a:t>a disease-causing mutation is </a:t>
            </a:r>
            <a:r>
              <a:rPr lang="en-US" sz="2000" dirty="0" smtClean="0"/>
              <a:t>approximately 5 </a:t>
            </a:r>
            <a:r>
              <a:rPr lang="en-US" sz="2000" dirty="0"/>
              <a:t>to 8%</a:t>
            </a:r>
          </a:p>
        </p:txBody>
      </p:sp>
    </p:spTree>
    <p:extLst>
      <p:ext uri="{BB962C8B-B14F-4D97-AF65-F5344CB8AC3E}">
        <p14:creationId xmlns:p14="http://schemas.microsoft.com/office/powerpoint/2010/main" val="338628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4298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There </a:t>
            </a:r>
            <a:r>
              <a:rPr lang="en-US" sz="2000" dirty="0"/>
              <a:t>was a high frequency </a:t>
            </a:r>
            <a:r>
              <a:rPr lang="en-US" sz="2000" dirty="0" smtClean="0"/>
              <a:t>of variants </a:t>
            </a:r>
            <a:r>
              <a:rPr lang="en-US" sz="2000" dirty="0"/>
              <a:t>associated with the </a:t>
            </a:r>
            <a:r>
              <a:rPr lang="en-US" sz="2000" dirty="0" err="1"/>
              <a:t>Loeys</a:t>
            </a:r>
            <a:r>
              <a:rPr lang="en-US" sz="2000" dirty="0"/>
              <a:t>–Dietz </a:t>
            </a:r>
            <a:r>
              <a:rPr lang="en-US" sz="2000" dirty="0" smtClean="0"/>
              <a:t>syndrome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This finding suggests a role for </a:t>
            </a:r>
            <a:r>
              <a:rPr lang="en-US" sz="2000" dirty="0" err="1" smtClean="0"/>
              <a:t>dysregulated</a:t>
            </a:r>
            <a:r>
              <a:rPr lang="en-US" sz="2000" dirty="0"/>
              <a:t> </a:t>
            </a:r>
            <a:r>
              <a:rPr lang="en-US" sz="2000" dirty="0" smtClean="0"/>
              <a:t>transforming </a:t>
            </a:r>
            <a:r>
              <a:rPr lang="en-US" sz="2000" dirty="0"/>
              <a:t>growth factor β signaling </a:t>
            </a:r>
            <a:r>
              <a:rPr lang="en-US" sz="2000" dirty="0" smtClean="0"/>
              <a:t>in the </a:t>
            </a:r>
            <a:r>
              <a:rPr lang="en-US" sz="2000" dirty="0"/>
              <a:t>pathogenesis of </a:t>
            </a:r>
            <a:r>
              <a:rPr lang="en-US" sz="2000" dirty="0" smtClean="0"/>
              <a:t>SCAD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None </a:t>
            </a:r>
            <a:r>
              <a:rPr lang="en-US" sz="2000" dirty="0"/>
              <a:t>of the </a:t>
            </a:r>
            <a:r>
              <a:rPr lang="en-US" sz="2000" dirty="0" smtClean="0"/>
              <a:t>patients in </a:t>
            </a:r>
            <a:r>
              <a:rPr lang="en-US" sz="2000" dirty="0"/>
              <a:t>that study had clinical features that </a:t>
            </a:r>
            <a:r>
              <a:rPr lang="en-US" sz="2000" dirty="0" smtClean="0"/>
              <a:t>were typical </a:t>
            </a:r>
            <a:r>
              <a:rPr lang="en-US" sz="2000" dirty="0"/>
              <a:t>of the </a:t>
            </a:r>
            <a:r>
              <a:rPr lang="en-US" sz="2000" dirty="0" err="1"/>
              <a:t>Loeys</a:t>
            </a:r>
            <a:r>
              <a:rPr lang="en-US" sz="2000" dirty="0"/>
              <a:t>–Dietz syndrome</a:t>
            </a:r>
          </a:p>
        </p:txBody>
      </p:sp>
    </p:spTree>
    <p:extLst>
      <p:ext uri="{BB962C8B-B14F-4D97-AF65-F5344CB8AC3E}">
        <p14:creationId xmlns:p14="http://schemas.microsoft.com/office/powerpoint/2010/main" val="282228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3536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Currently, apart </a:t>
            </a:r>
            <a:r>
              <a:rPr lang="en-US" sz="2000" dirty="0"/>
              <a:t>from genetic screening of </a:t>
            </a:r>
            <a:r>
              <a:rPr lang="en-US" sz="2000" dirty="0" smtClean="0"/>
              <a:t>first-degree family </a:t>
            </a:r>
            <a:r>
              <a:rPr lang="en-US" sz="2000" dirty="0"/>
              <a:t>members of patients with SCAD in </a:t>
            </a:r>
            <a:r>
              <a:rPr lang="en-US" sz="2000" dirty="0" smtClean="0"/>
              <a:t>whom a </a:t>
            </a:r>
            <a:r>
              <a:rPr lang="en-US" sz="2000" dirty="0"/>
              <a:t>monogenic vascular disease has been </a:t>
            </a:r>
            <a:r>
              <a:rPr lang="en-US" sz="2000" dirty="0" smtClean="0"/>
              <a:t>diagnosed, no </a:t>
            </a:r>
            <a:r>
              <a:rPr lang="en-US" sz="2000" dirty="0"/>
              <a:t>firm recommendations are in </a:t>
            </a:r>
            <a:r>
              <a:rPr lang="en-US" sz="2000" dirty="0" smtClean="0"/>
              <a:t>place for </a:t>
            </a:r>
            <a:r>
              <a:rPr lang="en-US" sz="2000" dirty="0"/>
              <a:t>routine genetic or clinical screening of </a:t>
            </a:r>
            <a:r>
              <a:rPr lang="en-US" sz="2000" dirty="0" smtClean="0"/>
              <a:t>asymptomatic relatives </a:t>
            </a:r>
            <a:r>
              <a:rPr lang="en-US" sz="2000" dirty="0"/>
              <a:t>of patients after a SCAD </a:t>
            </a:r>
            <a:r>
              <a:rPr lang="en-US" sz="2000" dirty="0" smtClean="0"/>
              <a:t>event.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4368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2774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i="1" dirty="0"/>
              <a:t>PHACTR1–EDN1</a:t>
            </a:r>
            <a:r>
              <a:rPr lang="en-US" sz="2000" dirty="0"/>
              <a:t>, a genetic locus </a:t>
            </a:r>
            <a:r>
              <a:rPr lang="en-US" sz="2000" dirty="0" smtClean="0"/>
              <a:t>associated </a:t>
            </a:r>
            <a:r>
              <a:rPr lang="en-US" sz="2000" dirty="0"/>
              <a:t>with migraine headache, </a:t>
            </a:r>
            <a:r>
              <a:rPr lang="en-US" sz="2000" dirty="0" smtClean="0"/>
              <a:t>cervical artery</a:t>
            </a:r>
            <a:r>
              <a:rPr lang="en-US" sz="2000" dirty="0"/>
              <a:t> </a:t>
            </a:r>
            <a:r>
              <a:rPr lang="en-US" sz="2000" dirty="0" smtClean="0"/>
              <a:t>dissection</a:t>
            </a:r>
            <a:r>
              <a:rPr lang="en-US" sz="2000" dirty="0"/>
              <a:t>, and </a:t>
            </a:r>
            <a:r>
              <a:rPr lang="en-US" sz="2000" dirty="0" smtClean="0"/>
              <a:t>FMD</a:t>
            </a:r>
            <a:r>
              <a:rPr lang="en-US" sz="2000" dirty="0"/>
              <a:t> </a:t>
            </a:r>
            <a:r>
              <a:rPr lang="en-US" sz="2000" dirty="0" smtClean="0"/>
              <a:t>- increased </a:t>
            </a:r>
            <a:r>
              <a:rPr lang="en-US" sz="2000" dirty="0"/>
              <a:t>risk of </a:t>
            </a:r>
            <a:r>
              <a:rPr lang="en-US" sz="2000" dirty="0" smtClean="0"/>
              <a:t>SCAD.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Susceptibility genes - </a:t>
            </a:r>
            <a:r>
              <a:rPr lang="en-US" sz="2000" i="1" dirty="0"/>
              <a:t>LRP1, LINC00310, FBN1</a:t>
            </a:r>
            <a:r>
              <a:rPr lang="en-US" sz="2000" dirty="0"/>
              <a:t>, </a:t>
            </a:r>
            <a:r>
              <a:rPr lang="en-US" sz="2000" dirty="0" smtClean="0"/>
              <a:t>and </a:t>
            </a:r>
            <a:r>
              <a:rPr lang="en-US" sz="2000" i="1" dirty="0" smtClean="0"/>
              <a:t>ADAMTSL4 </a:t>
            </a:r>
            <a:r>
              <a:rPr lang="en-US" sz="2000" dirty="0" smtClean="0"/>
              <a:t>that are expressed in arteries – identified in familial and sporadic SCAD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2536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60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A polygenic risk score </a:t>
            </a:r>
            <a:r>
              <a:rPr lang="en-US" sz="2000" dirty="0" smtClean="0"/>
              <a:t>for SCAD </a:t>
            </a:r>
            <a:r>
              <a:rPr lang="en-US" sz="2000" dirty="0"/>
              <a:t>derived from </a:t>
            </a:r>
            <a:r>
              <a:rPr lang="en-US" sz="2000" dirty="0" err="1" smtClean="0"/>
              <a:t>genomewide</a:t>
            </a:r>
            <a:r>
              <a:rPr lang="en-US" sz="2000" dirty="0" smtClean="0"/>
              <a:t> association testing </a:t>
            </a:r>
            <a:r>
              <a:rPr lang="en-US" sz="2000" dirty="0"/>
              <a:t>was associated with a decreased risk </a:t>
            </a:r>
            <a:r>
              <a:rPr lang="en-US" sz="2000" dirty="0" smtClean="0"/>
              <a:t>of atherosclerotic </a:t>
            </a:r>
            <a:r>
              <a:rPr lang="en-US" sz="2000" dirty="0"/>
              <a:t>coronary artery </a:t>
            </a:r>
            <a:r>
              <a:rPr lang="en-US" sz="2000" dirty="0" smtClean="0"/>
              <a:t>disease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G</a:t>
            </a:r>
            <a:r>
              <a:rPr lang="en-US" sz="2000" dirty="0" smtClean="0"/>
              <a:t>enetic </a:t>
            </a:r>
            <a:r>
              <a:rPr lang="en-US" sz="2000" dirty="0"/>
              <a:t>studies </a:t>
            </a:r>
            <a:r>
              <a:rPr lang="en-US" sz="2000" dirty="0" smtClean="0"/>
              <a:t>formulate the </a:t>
            </a:r>
            <a:r>
              <a:rPr lang="en-US" sz="2000" dirty="0"/>
              <a:t>basis for a thesis that myocardial </a:t>
            </a:r>
            <a:r>
              <a:rPr lang="en-US" sz="2000" dirty="0" smtClean="0"/>
              <a:t>infarction due </a:t>
            </a:r>
            <a:r>
              <a:rPr lang="en-US" sz="2000" dirty="0"/>
              <a:t>to SCAD is a pathophysiological entity </a:t>
            </a:r>
            <a:r>
              <a:rPr lang="en-US" sz="2000" dirty="0" smtClean="0"/>
              <a:t>that is </a:t>
            </a:r>
            <a:r>
              <a:rPr lang="en-US" sz="2000" dirty="0"/>
              <a:t>distinct from myocardial infarction due </a:t>
            </a:r>
            <a:r>
              <a:rPr lang="en-US" sz="2000" dirty="0" smtClean="0"/>
              <a:t>to atherosclerosis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860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60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I</a:t>
            </a:r>
            <a:r>
              <a:rPr lang="en-US" sz="2000" dirty="0" smtClean="0"/>
              <a:t>mportant </a:t>
            </a:r>
            <a:r>
              <a:rPr lang="en-US" sz="2000" dirty="0"/>
              <a:t>cause of myocardial infarction in young </a:t>
            </a:r>
            <a:r>
              <a:rPr lang="en-US" sz="2000" dirty="0" smtClean="0"/>
              <a:t>persons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Occurs</a:t>
            </a:r>
            <a:r>
              <a:rPr lang="en-US" sz="2000" dirty="0"/>
              <a:t> </a:t>
            </a:r>
            <a:r>
              <a:rPr lang="en-US" sz="2000" dirty="0" smtClean="0"/>
              <a:t>primarily </a:t>
            </a:r>
            <a:r>
              <a:rPr lang="en-US" sz="2000" dirty="0"/>
              <a:t>in </a:t>
            </a:r>
            <a:r>
              <a:rPr lang="en-US" sz="2000" dirty="0" smtClean="0"/>
              <a:t>women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P</a:t>
            </a:r>
            <a:r>
              <a:rPr lang="en-US" sz="2000" dirty="0" smtClean="0"/>
              <a:t>revalence </a:t>
            </a:r>
            <a:r>
              <a:rPr lang="en-US" sz="2000" dirty="0"/>
              <a:t>of </a:t>
            </a:r>
            <a:r>
              <a:rPr lang="en-US" sz="2000" dirty="0" smtClean="0"/>
              <a:t>CV </a:t>
            </a:r>
            <a:r>
              <a:rPr lang="en-US" sz="2000" dirty="0"/>
              <a:t>risk factors </a:t>
            </a:r>
            <a:r>
              <a:rPr lang="en-US" sz="2000" dirty="0" smtClean="0"/>
              <a:t>among women </a:t>
            </a:r>
            <a:r>
              <a:rPr lang="en-US" sz="2000" dirty="0"/>
              <a:t>with </a:t>
            </a:r>
            <a:r>
              <a:rPr lang="en-US" sz="2000" dirty="0" smtClean="0"/>
              <a:t>MI from </a:t>
            </a:r>
            <a:r>
              <a:rPr lang="en-US" sz="2000" dirty="0"/>
              <a:t>SCAD is </a:t>
            </a:r>
            <a:r>
              <a:rPr lang="en-US" sz="2000" dirty="0" smtClean="0"/>
              <a:t>lower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Accurate </a:t>
            </a:r>
            <a:r>
              <a:rPr lang="en-US" sz="2000" dirty="0"/>
              <a:t>and rapid diagnosis is paramount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Can </a:t>
            </a:r>
            <a:r>
              <a:rPr lang="en-US" sz="2000" dirty="0"/>
              <a:t>be a </a:t>
            </a:r>
            <a:r>
              <a:rPr lang="en-US" sz="2000" dirty="0" err="1"/>
              <a:t>forme</a:t>
            </a:r>
            <a:r>
              <a:rPr lang="en-US" sz="2000" dirty="0"/>
              <a:t> </a:t>
            </a:r>
            <a:r>
              <a:rPr lang="en-US" sz="2000" dirty="0" err="1"/>
              <a:t>fruste</a:t>
            </a:r>
            <a:r>
              <a:rPr lang="en-US" sz="2000" dirty="0"/>
              <a:t> of </a:t>
            </a:r>
            <a:r>
              <a:rPr lang="en-US" sz="2000" dirty="0" smtClean="0"/>
              <a:t>an underlying </a:t>
            </a:r>
            <a:r>
              <a:rPr lang="en-US" sz="2000" dirty="0"/>
              <a:t>systemic </a:t>
            </a:r>
            <a:r>
              <a:rPr lang="en-US" sz="2000" dirty="0" err="1" smtClean="0"/>
              <a:t>arteriopathy</a:t>
            </a:r>
            <a:r>
              <a:rPr lang="en-US" sz="2000" dirty="0" smtClean="0"/>
              <a:t> namely</a:t>
            </a:r>
            <a:r>
              <a:rPr lang="en-US" sz="2000" dirty="0"/>
              <a:t>, </a:t>
            </a:r>
            <a:r>
              <a:rPr lang="en-US" sz="2000" dirty="0" err="1"/>
              <a:t>fibromuscular</a:t>
            </a:r>
            <a:r>
              <a:rPr lang="en-US" sz="2000" dirty="0"/>
              <a:t> dysplasia</a:t>
            </a:r>
          </a:p>
        </p:txBody>
      </p:sp>
    </p:spTree>
    <p:extLst>
      <p:ext uri="{BB962C8B-B14F-4D97-AF65-F5344CB8AC3E}">
        <p14:creationId xmlns:p14="http://schemas.microsoft.com/office/powerpoint/2010/main" val="277233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3536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A consistent finding in registries of </a:t>
            </a:r>
            <a:r>
              <a:rPr lang="en-US" sz="2000" dirty="0" smtClean="0"/>
              <a:t>patients with </a:t>
            </a:r>
            <a:r>
              <a:rPr lang="en-US" sz="2000" dirty="0"/>
              <a:t>SCAD is the high prevalence of </a:t>
            </a:r>
            <a:r>
              <a:rPr lang="en-US" sz="2000" dirty="0" smtClean="0"/>
              <a:t>concomitant </a:t>
            </a:r>
            <a:r>
              <a:rPr lang="en-US" sz="2000" dirty="0" err="1" smtClean="0"/>
              <a:t>noncoronary</a:t>
            </a:r>
            <a:r>
              <a:rPr lang="en-US" sz="2000" dirty="0" smtClean="0"/>
              <a:t> </a:t>
            </a:r>
            <a:r>
              <a:rPr lang="en-US" sz="2000" dirty="0"/>
              <a:t>arterial </a:t>
            </a:r>
            <a:r>
              <a:rPr lang="en-US" sz="2000" dirty="0" smtClean="0"/>
              <a:t>abnormalities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More than </a:t>
            </a:r>
            <a:r>
              <a:rPr lang="en-US" sz="2000" dirty="0"/>
              <a:t>50% of the patients </a:t>
            </a:r>
            <a:r>
              <a:rPr lang="en-US" sz="2000" dirty="0" smtClean="0"/>
              <a:t>also had FMD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A</a:t>
            </a:r>
            <a:r>
              <a:rPr lang="en-US" sz="2000" dirty="0" smtClean="0"/>
              <a:t>utopsy and </a:t>
            </a:r>
            <a:r>
              <a:rPr lang="en-US" sz="2000" dirty="0"/>
              <a:t>intracoronary </a:t>
            </a:r>
            <a:r>
              <a:rPr lang="en-US" sz="2000" dirty="0" smtClean="0"/>
              <a:t>imaging studies </a:t>
            </a:r>
            <a:r>
              <a:rPr lang="en-US" sz="2000" dirty="0"/>
              <a:t>suggest </a:t>
            </a:r>
            <a:r>
              <a:rPr lang="en-US" sz="2000" dirty="0" smtClean="0"/>
              <a:t>that SCAD </a:t>
            </a:r>
            <a:r>
              <a:rPr lang="en-US" sz="2000" dirty="0"/>
              <a:t>may be an initial manifestation of </a:t>
            </a:r>
            <a:r>
              <a:rPr lang="en-US" sz="2000" dirty="0" smtClean="0"/>
              <a:t>FMD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9204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4298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Abnormalities known to </a:t>
            </a:r>
            <a:r>
              <a:rPr lang="en-US" sz="2000" dirty="0" smtClean="0"/>
              <a:t>be associated </a:t>
            </a:r>
            <a:r>
              <a:rPr lang="en-US" sz="2000" dirty="0"/>
              <a:t>with </a:t>
            </a:r>
            <a:r>
              <a:rPr lang="en-US" sz="2000" dirty="0" smtClean="0"/>
              <a:t>FMD are cervical- artery</a:t>
            </a:r>
            <a:r>
              <a:rPr lang="en-US" sz="2000" dirty="0"/>
              <a:t>, visceral-artery, and </a:t>
            </a:r>
            <a:r>
              <a:rPr lang="en-US" sz="2000" dirty="0" smtClean="0"/>
              <a:t>peripheral-artery aneurysm</a:t>
            </a:r>
            <a:r>
              <a:rPr lang="en-US" sz="2000" dirty="0"/>
              <a:t>, as well as </a:t>
            </a:r>
            <a:r>
              <a:rPr lang="en-US" sz="2000" dirty="0" err="1"/>
              <a:t>pseudoaneurysm</a:t>
            </a:r>
            <a:r>
              <a:rPr lang="en-US" sz="2000" dirty="0"/>
              <a:t>, </a:t>
            </a:r>
            <a:r>
              <a:rPr lang="en-US" sz="2000" dirty="0" smtClean="0"/>
              <a:t>dissection, and tortuosity, but </a:t>
            </a:r>
            <a:r>
              <a:rPr lang="en-US" sz="2000" dirty="0"/>
              <a:t>these findings </a:t>
            </a:r>
            <a:r>
              <a:rPr lang="en-US" sz="2000" dirty="0" smtClean="0"/>
              <a:t>have also </a:t>
            </a:r>
            <a:r>
              <a:rPr lang="en-US" sz="2000" dirty="0"/>
              <a:t>been reported in multiple cohorts of </a:t>
            </a:r>
            <a:r>
              <a:rPr lang="en-US" sz="2000" dirty="0" smtClean="0"/>
              <a:t>patients with </a:t>
            </a:r>
            <a:r>
              <a:rPr lang="en-US" sz="2000" dirty="0"/>
              <a:t>SCAD, even in the absence of </a:t>
            </a:r>
            <a:r>
              <a:rPr lang="en-US" sz="2000" dirty="0" smtClean="0"/>
              <a:t>diagnosed concurrent FMD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Cerebral </a:t>
            </a:r>
            <a:r>
              <a:rPr lang="en-US" sz="2000" dirty="0" smtClean="0"/>
              <a:t>aneurysm - detected </a:t>
            </a:r>
            <a:r>
              <a:rPr lang="en-US" sz="2000" dirty="0"/>
              <a:t>in 7 </a:t>
            </a:r>
            <a:r>
              <a:rPr lang="en-US" sz="2000" dirty="0" smtClean="0"/>
              <a:t>to 14</a:t>
            </a:r>
            <a:r>
              <a:rPr lang="en-US" sz="2000" dirty="0"/>
              <a:t>% of patients with SCAD who have </a:t>
            </a:r>
            <a:r>
              <a:rPr lang="en-US" sz="2000" dirty="0" smtClean="0"/>
              <a:t>undergone screening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123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60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Whether or not SCAD is a </a:t>
            </a:r>
            <a:r>
              <a:rPr lang="en-US" sz="2000" dirty="0" smtClean="0"/>
              <a:t>coronary manifestation </a:t>
            </a:r>
            <a:r>
              <a:rPr lang="en-US" sz="2000" dirty="0"/>
              <a:t>of </a:t>
            </a:r>
            <a:r>
              <a:rPr lang="en-US" sz="2000" dirty="0" smtClean="0"/>
              <a:t>FMD, </a:t>
            </a:r>
            <a:r>
              <a:rPr lang="en-US" sz="2000" dirty="0"/>
              <a:t>it </a:t>
            </a:r>
            <a:r>
              <a:rPr lang="en-US" sz="2000" dirty="0" smtClean="0"/>
              <a:t>is clear </a:t>
            </a:r>
            <a:r>
              <a:rPr lang="en-US" sz="2000" dirty="0"/>
              <a:t>that SCAD may be a </a:t>
            </a:r>
            <a:r>
              <a:rPr lang="en-US" sz="2000" dirty="0" err="1"/>
              <a:t>forme</a:t>
            </a:r>
            <a:r>
              <a:rPr lang="en-US" sz="2000" dirty="0"/>
              <a:t> </a:t>
            </a:r>
            <a:r>
              <a:rPr lang="en-US" sz="2000" dirty="0" err="1"/>
              <a:t>fruste</a:t>
            </a:r>
            <a:r>
              <a:rPr lang="en-US" sz="2000" dirty="0"/>
              <a:t> of </a:t>
            </a:r>
            <a:r>
              <a:rPr lang="en-US" sz="2000" dirty="0" smtClean="0"/>
              <a:t>an underlying </a:t>
            </a:r>
            <a:r>
              <a:rPr lang="en-US" sz="2000" dirty="0"/>
              <a:t>systemic </a:t>
            </a:r>
            <a:r>
              <a:rPr lang="en-US" sz="2000" dirty="0" err="1"/>
              <a:t>arteriopathy</a:t>
            </a:r>
            <a:r>
              <a:rPr lang="en-US" sz="2000" dirty="0"/>
              <a:t> that leaves </a:t>
            </a:r>
            <a:r>
              <a:rPr lang="en-US" sz="2000" dirty="0" smtClean="0"/>
              <a:t>the affected </a:t>
            </a:r>
            <a:r>
              <a:rPr lang="en-US" sz="2000" dirty="0"/>
              <a:t>patient vulnerable to dissection </a:t>
            </a:r>
            <a:r>
              <a:rPr lang="en-US" sz="2000" dirty="0" smtClean="0"/>
              <a:t>when exposed </a:t>
            </a:r>
            <a:r>
              <a:rPr lang="en-US" sz="2000" dirty="0"/>
              <a:t>to arterial shear stress related to </a:t>
            </a:r>
            <a:r>
              <a:rPr lang="en-US" sz="2000" dirty="0" smtClean="0"/>
              <a:t>an inciting </a:t>
            </a:r>
            <a:r>
              <a:rPr lang="en-US" sz="2000" dirty="0"/>
              <a:t>trigger</a:t>
            </a:r>
          </a:p>
        </p:txBody>
      </p:sp>
    </p:spTree>
    <p:extLst>
      <p:ext uri="{BB962C8B-B14F-4D97-AF65-F5344CB8AC3E}">
        <p14:creationId xmlns:p14="http://schemas.microsoft.com/office/powerpoint/2010/main" val="385954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4298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018" y="1524000"/>
            <a:ext cx="558228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4800" y="1524000"/>
            <a:ext cx="3048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/>
              <a:t>A 70-year-old woman with an </a:t>
            </a:r>
            <a:r>
              <a:rPr lang="en-US" sz="1400" dirty="0" smtClean="0"/>
              <a:t>acute MI</a:t>
            </a:r>
            <a:r>
              <a:rPr lang="en-US" sz="1400" dirty="0"/>
              <a:t> </a:t>
            </a:r>
            <a:r>
              <a:rPr lang="en-US" sz="1400" dirty="0" smtClean="0"/>
              <a:t>presented </a:t>
            </a:r>
            <a:r>
              <a:rPr lang="en-US" sz="1400" dirty="0"/>
              <a:t>with </a:t>
            </a:r>
            <a:r>
              <a:rPr lang="en-US" sz="1400" dirty="0" smtClean="0"/>
              <a:t>VF </a:t>
            </a:r>
            <a:r>
              <a:rPr lang="en-US" sz="1400" dirty="0"/>
              <a:t>and SCAD of </a:t>
            </a:r>
            <a:r>
              <a:rPr lang="en-US" sz="1400" dirty="0" smtClean="0"/>
              <a:t>an obtuse </a:t>
            </a:r>
            <a:r>
              <a:rPr lang="en-US" sz="1400" dirty="0"/>
              <a:t>marginal branch of the left circumflex </a:t>
            </a:r>
            <a:r>
              <a:rPr lang="en-US" sz="1400" dirty="0" smtClean="0"/>
              <a:t>artery. </a:t>
            </a:r>
            <a:r>
              <a:rPr lang="en-US" sz="1400" dirty="0"/>
              <a:t>Computed tomographic </a:t>
            </a:r>
            <a:r>
              <a:rPr lang="en-US" sz="1400" dirty="0" smtClean="0"/>
              <a:t>angiography (CTA</a:t>
            </a:r>
            <a:r>
              <a:rPr lang="en-US" sz="1400" dirty="0"/>
              <a:t>) of the abdomen and pelvis revealed a </a:t>
            </a:r>
            <a:r>
              <a:rPr lang="en-US" sz="1400" dirty="0" smtClean="0"/>
              <a:t>celiac-artery dissection and </a:t>
            </a:r>
            <a:r>
              <a:rPr lang="en-US" sz="1400" dirty="0"/>
              <a:t>multifocal </a:t>
            </a:r>
            <a:r>
              <a:rPr lang="en-US" sz="1400" dirty="0" smtClean="0"/>
              <a:t>FMD of </a:t>
            </a:r>
            <a:r>
              <a:rPr lang="en-US" sz="1400" dirty="0"/>
              <a:t>the left external iliac artery</a:t>
            </a:r>
          </a:p>
        </p:txBody>
      </p:sp>
    </p:spTree>
    <p:extLst>
      <p:ext uri="{BB962C8B-B14F-4D97-AF65-F5344CB8AC3E}">
        <p14:creationId xmlns:p14="http://schemas.microsoft.com/office/powerpoint/2010/main" val="200758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3276600" cy="43735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1600" dirty="0"/>
              <a:t>A 57-year-old woman presented with </a:t>
            </a:r>
            <a:r>
              <a:rPr lang="en-US" sz="1600" dirty="0" smtClean="0"/>
              <a:t>NSTEMI and SCAD </a:t>
            </a:r>
            <a:r>
              <a:rPr lang="en-US" sz="1600" dirty="0"/>
              <a:t>of the obtuse marginal branch of the left </a:t>
            </a:r>
            <a:r>
              <a:rPr lang="en-US" sz="1600" dirty="0" smtClean="0"/>
              <a:t>circumflex artery. </a:t>
            </a:r>
            <a:r>
              <a:rPr lang="en-US" sz="1600" dirty="0"/>
              <a:t>Limited femoral </a:t>
            </a:r>
            <a:r>
              <a:rPr lang="en-US" sz="1600" dirty="0" smtClean="0"/>
              <a:t>angiography of </a:t>
            </a:r>
            <a:r>
              <a:rPr lang="en-US" sz="1600" dirty="0"/>
              <a:t>the right external iliac artery at the completion </a:t>
            </a:r>
            <a:r>
              <a:rPr lang="en-US" sz="1600" dirty="0" smtClean="0"/>
              <a:t>of coronary </a:t>
            </a:r>
            <a:r>
              <a:rPr lang="en-US" sz="1600" dirty="0"/>
              <a:t>angiography revealed mild aneurysmal </a:t>
            </a:r>
            <a:r>
              <a:rPr lang="en-US" sz="1600" dirty="0" smtClean="0"/>
              <a:t>changes and </a:t>
            </a:r>
            <a:r>
              <a:rPr lang="en-US" sz="1600" dirty="0"/>
              <a:t>beading that were consistent with multifocal </a:t>
            </a:r>
            <a:r>
              <a:rPr lang="en-US" sz="1600" dirty="0" smtClean="0"/>
              <a:t>FMD. CTA </a:t>
            </a:r>
            <a:r>
              <a:rPr lang="en-US" sz="1600" dirty="0"/>
              <a:t>also </a:t>
            </a:r>
            <a:r>
              <a:rPr lang="en-US" sz="1600" dirty="0" smtClean="0"/>
              <a:t>showed FMD </a:t>
            </a:r>
            <a:r>
              <a:rPr lang="en-US" sz="1600" dirty="0"/>
              <a:t>of the right renal artery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543050"/>
            <a:ext cx="213360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798" y="1543050"/>
            <a:ext cx="1978602" cy="379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962400"/>
            <a:ext cx="21336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589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3505200" cy="4373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400" dirty="0"/>
              <a:t>A 35-year-old woman had SCAD of the left </a:t>
            </a:r>
            <a:r>
              <a:rPr lang="en-US" sz="1400" dirty="0" smtClean="0"/>
              <a:t>anterior descending </a:t>
            </a:r>
            <a:r>
              <a:rPr lang="en-US" sz="1400" dirty="0"/>
              <a:t>artery </a:t>
            </a:r>
            <a:r>
              <a:rPr lang="en-US" sz="1400" dirty="0" smtClean="0"/>
              <a:t>2 </a:t>
            </a:r>
            <a:r>
              <a:rPr lang="en-US" sz="1400" dirty="0"/>
              <a:t>weeks </a:t>
            </a:r>
            <a:r>
              <a:rPr lang="en-US" sz="1400" dirty="0" smtClean="0"/>
              <a:t>after delivering </a:t>
            </a:r>
            <a:r>
              <a:rPr lang="en-US" sz="1400" dirty="0"/>
              <a:t>her fourth child. She had had a left </a:t>
            </a:r>
            <a:r>
              <a:rPr lang="en-US" sz="1400" dirty="0" smtClean="0"/>
              <a:t>internal carotid </a:t>
            </a:r>
            <a:r>
              <a:rPr lang="en-US" sz="1400" dirty="0"/>
              <a:t>artery dissection 10 years before SCAD, and </a:t>
            </a:r>
            <a:r>
              <a:rPr lang="en-US" sz="1400" dirty="0" smtClean="0"/>
              <a:t>CTA of </a:t>
            </a:r>
            <a:r>
              <a:rPr lang="en-US" sz="1400" dirty="0"/>
              <a:t>the head and neck showed a dissection of the left </a:t>
            </a:r>
            <a:r>
              <a:rPr lang="en-US" sz="1400" dirty="0" smtClean="0"/>
              <a:t>internal carotid </a:t>
            </a:r>
            <a:r>
              <a:rPr lang="en-US" sz="1400" dirty="0"/>
              <a:t>artery </a:t>
            </a:r>
            <a:r>
              <a:rPr lang="en-US" sz="1400" dirty="0" smtClean="0"/>
              <a:t>and </a:t>
            </a:r>
            <a:r>
              <a:rPr lang="en-US" sz="1400" dirty="0"/>
              <a:t>multifocal </a:t>
            </a:r>
            <a:r>
              <a:rPr lang="en-US" sz="1400" dirty="0" smtClean="0"/>
              <a:t>FMD of </a:t>
            </a:r>
            <a:r>
              <a:rPr lang="en-US" sz="1400" dirty="0"/>
              <a:t>the right internal carotid </a:t>
            </a:r>
            <a:r>
              <a:rPr lang="en-US" sz="1400" dirty="0" smtClean="0"/>
              <a:t>artery and </a:t>
            </a:r>
            <a:r>
              <a:rPr lang="en-US" sz="1400" dirty="0"/>
              <a:t>bilateral vertebral arteries.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28600"/>
            <a:ext cx="27432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429000"/>
            <a:ext cx="27432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85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82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Clinical signs and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In more than 90% of patients who survive </a:t>
            </a:r>
            <a:r>
              <a:rPr lang="en-US" sz="2000" dirty="0" smtClean="0"/>
              <a:t>to initial </a:t>
            </a:r>
            <a:r>
              <a:rPr lang="en-US" sz="2000" dirty="0"/>
              <a:t>evaluation, SCAD manifests </a:t>
            </a:r>
            <a:r>
              <a:rPr lang="en-US" sz="2000" dirty="0" smtClean="0"/>
              <a:t>as MI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20 </a:t>
            </a:r>
            <a:r>
              <a:rPr lang="en-US" sz="2000" dirty="0"/>
              <a:t>to 50% of </a:t>
            </a:r>
            <a:r>
              <a:rPr lang="en-US" sz="2000" dirty="0" smtClean="0"/>
              <a:t>patients present </a:t>
            </a:r>
            <a:r>
              <a:rPr lang="en-US" sz="2000" dirty="0"/>
              <a:t>with </a:t>
            </a:r>
            <a:r>
              <a:rPr lang="en-US" sz="2000" dirty="0" smtClean="0"/>
              <a:t>STEMI, 3 </a:t>
            </a:r>
            <a:r>
              <a:rPr lang="en-US" sz="2000" dirty="0"/>
              <a:t>to 5% present with ventricular arrhythmias </a:t>
            </a:r>
            <a:r>
              <a:rPr lang="en-US" sz="2000" dirty="0" smtClean="0"/>
              <a:t>for which </a:t>
            </a:r>
            <a:r>
              <a:rPr lang="en-US" sz="2000" dirty="0" err="1"/>
              <a:t>cardioversion</a:t>
            </a:r>
            <a:r>
              <a:rPr lang="en-US" sz="2000" dirty="0"/>
              <a:t> is </a:t>
            </a:r>
            <a:r>
              <a:rPr lang="en-US" sz="2000" dirty="0" smtClean="0"/>
              <a:t>warranted and 2</a:t>
            </a:r>
            <a:r>
              <a:rPr lang="en-US" sz="2000" dirty="0"/>
              <a:t>% present in cardiogenic </a:t>
            </a:r>
            <a:r>
              <a:rPr lang="en-US" sz="2000" dirty="0" smtClean="0"/>
              <a:t>shock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Chest pain, the </a:t>
            </a:r>
            <a:r>
              <a:rPr lang="en-US" sz="2000" dirty="0"/>
              <a:t>chief symptom reported in 85 to 96% </a:t>
            </a:r>
            <a:r>
              <a:rPr lang="en-US" sz="2000" dirty="0" smtClean="0"/>
              <a:t>of patients</a:t>
            </a:r>
            <a:r>
              <a:rPr lang="en-US" sz="2000" dirty="0"/>
              <a:t>, is variably associated with radiation </a:t>
            </a:r>
            <a:r>
              <a:rPr lang="en-US" sz="2000" dirty="0" smtClean="0"/>
              <a:t>of pain </a:t>
            </a:r>
            <a:r>
              <a:rPr lang="en-US" sz="2000" dirty="0"/>
              <a:t>to the arm, neck, or back; dyspnea; </a:t>
            </a:r>
            <a:r>
              <a:rPr lang="en-US" sz="2000" dirty="0" smtClean="0"/>
              <a:t>and diaphoresis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066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60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SCAD is diagnosed with angiography.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Patients</a:t>
            </a:r>
            <a:r>
              <a:rPr lang="en-US" sz="2000" dirty="0"/>
              <a:t> </a:t>
            </a:r>
            <a:r>
              <a:rPr lang="en-US" sz="2000" dirty="0" smtClean="0"/>
              <a:t>in </a:t>
            </a:r>
            <a:r>
              <a:rPr lang="en-US" sz="2000" dirty="0"/>
              <a:t>whom SCAD is the suspected cause of </a:t>
            </a:r>
            <a:r>
              <a:rPr lang="en-US" sz="2000" dirty="0" smtClean="0"/>
              <a:t>acute MI </a:t>
            </a:r>
            <a:r>
              <a:rPr lang="en-US" sz="2000" dirty="0"/>
              <a:t>should undergo </a:t>
            </a:r>
            <a:r>
              <a:rPr lang="en-US" sz="2000" dirty="0" smtClean="0"/>
              <a:t>coronary angiography: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to confirm the diagnosis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define high-risk anatomical features that would warrant consideration of early revascularization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Early recognition is critical because there </a:t>
            </a:r>
            <a:r>
              <a:rPr lang="en-US" sz="2000" dirty="0" smtClean="0"/>
              <a:t>are important </a:t>
            </a:r>
            <a:r>
              <a:rPr lang="en-US" sz="2000" dirty="0"/>
              <a:t>differences between the </a:t>
            </a:r>
            <a:r>
              <a:rPr lang="en-US" sz="2000" dirty="0" smtClean="0"/>
              <a:t>management of </a:t>
            </a:r>
            <a:r>
              <a:rPr lang="en-US" sz="2000" dirty="0"/>
              <a:t>SCAD and the management of </a:t>
            </a:r>
            <a:r>
              <a:rPr lang="en-US" sz="2000" dirty="0" smtClean="0"/>
              <a:t>atherosclerotic acute MI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4521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4298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SCAD is classified </a:t>
            </a:r>
            <a:r>
              <a:rPr lang="en-US" sz="2000" dirty="0" smtClean="0"/>
              <a:t>primarily </a:t>
            </a:r>
            <a:r>
              <a:rPr lang="en-US" sz="2000" dirty="0"/>
              <a:t>differentiated </a:t>
            </a:r>
            <a:r>
              <a:rPr lang="en-US" sz="2000" dirty="0" smtClean="0"/>
              <a:t>by the </a:t>
            </a:r>
            <a:r>
              <a:rPr lang="en-US" sz="2000" dirty="0"/>
              <a:t>presence or absence of an intimal </a:t>
            </a:r>
            <a:r>
              <a:rPr lang="en-US" sz="2000" dirty="0" smtClean="0"/>
              <a:t>tear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SCAD can occur in any coronary </a:t>
            </a:r>
            <a:r>
              <a:rPr lang="en-US" sz="2000" dirty="0" smtClean="0"/>
              <a:t>artery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LAD and its branches </a:t>
            </a:r>
            <a:r>
              <a:rPr lang="en-US" sz="2000" dirty="0"/>
              <a:t>are most commonly </a:t>
            </a:r>
            <a:r>
              <a:rPr lang="en-US" sz="2000" dirty="0" smtClean="0"/>
              <a:t>involved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M</a:t>
            </a:r>
            <a:r>
              <a:rPr lang="en-US" sz="2000" dirty="0" err="1" smtClean="0"/>
              <a:t>ultivessel</a:t>
            </a:r>
            <a:r>
              <a:rPr lang="en-US" sz="2000" dirty="0" smtClean="0"/>
              <a:t> </a:t>
            </a:r>
            <a:r>
              <a:rPr lang="en-US" sz="2000" dirty="0"/>
              <a:t>SCAD involving noncontiguous </a:t>
            </a:r>
            <a:r>
              <a:rPr lang="en-US" sz="2000" dirty="0" smtClean="0"/>
              <a:t>arteries occurs </a:t>
            </a:r>
            <a:r>
              <a:rPr lang="en-US" sz="2000" dirty="0"/>
              <a:t>in approximately 10 to 15% of </a:t>
            </a:r>
            <a:r>
              <a:rPr lang="en-US" sz="2000" dirty="0" smtClean="0"/>
              <a:t>patients with SCAD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M</a:t>
            </a:r>
            <a:r>
              <a:rPr lang="en-US" sz="2000" dirty="0" smtClean="0"/>
              <a:t>ajority of SCAD </a:t>
            </a:r>
            <a:r>
              <a:rPr lang="en-US" sz="2000" dirty="0"/>
              <a:t>lesions can be diagnosed with </a:t>
            </a:r>
            <a:r>
              <a:rPr lang="en-US" sz="2000" dirty="0" smtClean="0"/>
              <a:t>angiography alone</a:t>
            </a:r>
            <a:r>
              <a:rPr lang="en-US" sz="2000" dirty="0"/>
              <a:t>, it may be difficult to distinguish </a:t>
            </a:r>
            <a:r>
              <a:rPr lang="en-US" sz="2000" dirty="0" smtClean="0"/>
              <a:t>a potential </a:t>
            </a:r>
            <a:r>
              <a:rPr lang="en-US" sz="2000" dirty="0"/>
              <a:t>case of SCAD from other causes </a:t>
            </a:r>
            <a:r>
              <a:rPr lang="en-US" sz="2000" dirty="0" smtClean="0"/>
              <a:t>of coronary-artery </a:t>
            </a:r>
            <a:r>
              <a:rPr lang="en-US" sz="2000" dirty="0"/>
              <a:t>stenosis.</a:t>
            </a:r>
          </a:p>
        </p:txBody>
      </p:sp>
    </p:spTree>
    <p:extLst>
      <p:ext uri="{BB962C8B-B14F-4D97-AF65-F5344CB8AC3E}">
        <p14:creationId xmlns:p14="http://schemas.microsoft.com/office/powerpoint/2010/main" val="28528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4298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favored </a:t>
            </a:r>
            <a:r>
              <a:rPr lang="en-US" sz="2000" dirty="0" smtClean="0"/>
              <a:t>approach for </a:t>
            </a:r>
            <a:r>
              <a:rPr lang="en-US" sz="2000" dirty="0"/>
              <a:t>patients with SCAD who are in </a:t>
            </a:r>
            <a:r>
              <a:rPr lang="en-US" sz="2000" dirty="0" smtClean="0"/>
              <a:t>clinically stable </a:t>
            </a:r>
            <a:r>
              <a:rPr lang="en-US" sz="2000" dirty="0"/>
              <a:t>condition is medical </a:t>
            </a:r>
            <a:r>
              <a:rPr lang="en-US" sz="2000" dirty="0" smtClean="0"/>
              <a:t>treatment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W</a:t>
            </a:r>
            <a:r>
              <a:rPr lang="en-US" sz="2000" dirty="0" smtClean="0"/>
              <a:t>hen </a:t>
            </a:r>
            <a:r>
              <a:rPr lang="en-US" sz="2000" dirty="0"/>
              <a:t>angiography is not diagnostic for </a:t>
            </a:r>
            <a:r>
              <a:rPr lang="en-US" sz="2000" dirty="0" smtClean="0"/>
              <a:t>SCAD, intravascular ultrasonography or OCT may </a:t>
            </a:r>
            <a:r>
              <a:rPr lang="en-US" sz="2000" dirty="0"/>
              <a:t>be used </a:t>
            </a:r>
            <a:r>
              <a:rPr lang="en-US" sz="2000" dirty="0" smtClean="0"/>
              <a:t>for confirmation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A</a:t>
            </a:r>
            <a:r>
              <a:rPr lang="en-US" sz="2000" dirty="0" smtClean="0"/>
              <a:t>ngiography provides </a:t>
            </a:r>
            <a:r>
              <a:rPr lang="en-US" sz="2000" dirty="0"/>
              <a:t>a “</a:t>
            </a:r>
            <a:r>
              <a:rPr lang="en-US" sz="2000" dirty="0" err="1"/>
              <a:t>lumenogram</a:t>
            </a:r>
            <a:r>
              <a:rPr lang="en-US" sz="2000" dirty="0"/>
              <a:t>” of the artery, </a:t>
            </a:r>
            <a:r>
              <a:rPr lang="en-US" sz="2000" dirty="0" smtClean="0"/>
              <a:t>intravascular imaging </a:t>
            </a:r>
            <a:r>
              <a:rPr lang="en-US" sz="2000" dirty="0"/>
              <a:t>— particularly OCT, with its </a:t>
            </a:r>
            <a:r>
              <a:rPr lang="en-US" sz="2000" dirty="0" smtClean="0"/>
              <a:t>high axial </a:t>
            </a:r>
            <a:r>
              <a:rPr lang="en-US" sz="2000" dirty="0"/>
              <a:t>spatial resolution (15 </a:t>
            </a:r>
            <a:r>
              <a:rPr lang="en-US" sz="2000" dirty="0" err="1" smtClean="0"/>
              <a:t>μm</a:t>
            </a:r>
            <a:r>
              <a:rPr lang="en-US" sz="2000" dirty="0" smtClean="0"/>
              <a:t>) — </a:t>
            </a:r>
            <a:r>
              <a:rPr lang="en-US" sz="2000" dirty="0"/>
              <a:t>can </a:t>
            </a:r>
            <a:r>
              <a:rPr lang="en-US" sz="2000" dirty="0" smtClean="0"/>
              <a:t>confirm the </a:t>
            </a:r>
            <a:r>
              <a:rPr lang="en-US" sz="2000" dirty="0"/>
              <a:t>diagnosis of SCAD by showing the true </a:t>
            </a:r>
            <a:r>
              <a:rPr lang="en-US" sz="2000" dirty="0" smtClean="0"/>
              <a:t>and false </a:t>
            </a:r>
            <a:r>
              <a:rPr lang="en-US" sz="2000" dirty="0"/>
              <a:t>lumens, intramural hematoma, </a:t>
            </a:r>
            <a:r>
              <a:rPr lang="en-US" sz="2000" dirty="0" smtClean="0"/>
              <a:t>dissection flaps</a:t>
            </a:r>
            <a:r>
              <a:rPr lang="en-US" sz="2000" dirty="0"/>
              <a:t>, fenestrations, and entry tears </a:t>
            </a:r>
            <a:r>
              <a:rPr lang="en-US" sz="2000" dirty="0" smtClean="0"/>
              <a:t>connecting true </a:t>
            </a:r>
            <a:r>
              <a:rPr lang="en-US" sz="2000" dirty="0"/>
              <a:t>and false lumens</a:t>
            </a:r>
          </a:p>
        </p:txBody>
      </p:sp>
    </p:spTree>
    <p:extLst>
      <p:ext uri="{BB962C8B-B14F-4D97-AF65-F5344CB8AC3E}">
        <p14:creationId xmlns:p14="http://schemas.microsoft.com/office/powerpoint/2010/main" val="114251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82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S</a:t>
            </a:r>
            <a:r>
              <a:rPr lang="en-US" sz="2000" dirty="0" smtClean="0"/>
              <a:t>eparation </a:t>
            </a:r>
            <a:r>
              <a:rPr lang="en-US" sz="2000" dirty="0"/>
              <a:t>of the layers of an </a:t>
            </a:r>
            <a:r>
              <a:rPr lang="en-US" sz="2000" dirty="0" err="1"/>
              <a:t>epicardial</a:t>
            </a:r>
            <a:r>
              <a:rPr lang="en-US" sz="2000" dirty="0"/>
              <a:t> coronary-artery </a:t>
            </a:r>
            <a:r>
              <a:rPr lang="en-US" sz="2000" dirty="0" smtClean="0"/>
              <a:t>wall by </a:t>
            </a:r>
            <a:r>
              <a:rPr lang="en-US" sz="2000" dirty="0"/>
              <a:t>intramural hemorrhage, with or without an intimal </a:t>
            </a:r>
            <a:r>
              <a:rPr lang="en-US" sz="2000" dirty="0" smtClean="0"/>
              <a:t>tear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Not</a:t>
            </a:r>
            <a:r>
              <a:rPr lang="en-US" sz="2000" dirty="0"/>
              <a:t> </a:t>
            </a:r>
            <a:r>
              <a:rPr lang="en-US" sz="2000" dirty="0" smtClean="0"/>
              <a:t>associated </a:t>
            </a:r>
            <a:r>
              <a:rPr lang="en-US" sz="2000" dirty="0"/>
              <a:t>with atherosclerosis, iatrogenic injury, or trauma</a:t>
            </a:r>
          </a:p>
        </p:txBody>
      </p:sp>
    </p:spTree>
    <p:extLst>
      <p:ext uri="{BB962C8B-B14F-4D97-AF65-F5344CB8AC3E}">
        <p14:creationId xmlns:p14="http://schemas.microsoft.com/office/powerpoint/2010/main" val="339788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4298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Intravascular imaging complications:</a:t>
            </a:r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E</a:t>
            </a:r>
            <a:r>
              <a:rPr lang="en-US" sz="2000" dirty="0" smtClean="0"/>
              <a:t>xtension </a:t>
            </a:r>
            <a:r>
              <a:rPr lang="en-US" sz="2000" dirty="0"/>
              <a:t>of the dissection, </a:t>
            </a:r>
            <a:endParaRPr lang="en-US" sz="2000" dirty="0" smtClean="0"/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Impaired flow </a:t>
            </a:r>
            <a:r>
              <a:rPr lang="en-US" sz="2000" dirty="0"/>
              <a:t>after acquisition of </a:t>
            </a:r>
            <a:r>
              <a:rPr lang="en-US" sz="2000" dirty="0" smtClean="0"/>
              <a:t>intravascular imaging</a:t>
            </a:r>
            <a:r>
              <a:rPr lang="en-US" sz="2000" dirty="0"/>
              <a:t>, </a:t>
            </a:r>
            <a:endParaRPr lang="en-US" sz="2000" dirty="0" smtClean="0"/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I</a:t>
            </a:r>
            <a:r>
              <a:rPr lang="en-US" sz="2000" dirty="0" smtClean="0"/>
              <a:t>atrogenic </a:t>
            </a:r>
            <a:r>
              <a:rPr lang="en-US" sz="2000" dirty="0"/>
              <a:t>dissection, and </a:t>
            </a:r>
            <a:endParaRPr lang="en-US" sz="2000" dirty="0" smtClean="0"/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Cannulation</a:t>
            </a:r>
            <a:r>
              <a:rPr lang="en-US" sz="2000" dirty="0" smtClean="0"/>
              <a:t> of </a:t>
            </a:r>
            <a:r>
              <a:rPr lang="en-US" sz="2000" dirty="0"/>
              <a:t>the false </a:t>
            </a:r>
            <a:r>
              <a:rPr lang="en-US" sz="2000" dirty="0" smtClean="0"/>
              <a:t>lumen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Intracoronary</a:t>
            </a:r>
            <a:r>
              <a:rPr lang="en-US" sz="2000" dirty="0"/>
              <a:t> </a:t>
            </a:r>
            <a:r>
              <a:rPr lang="en-US" sz="2000" dirty="0" smtClean="0"/>
              <a:t>imaging </a:t>
            </a:r>
            <a:r>
              <a:rPr lang="en-US" sz="2000" dirty="0"/>
              <a:t>is </a:t>
            </a:r>
            <a:r>
              <a:rPr lang="en-US" sz="2000" dirty="0" smtClean="0"/>
              <a:t>reserved for situations </a:t>
            </a:r>
            <a:r>
              <a:rPr lang="en-US" sz="2000" dirty="0"/>
              <a:t>in which angiography is not </a:t>
            </a:r>
            <a:r>
              <a:rPr lang="en-US" sz="2000" dirty="0" smtClean="0"/>
              <a:t>diagnostic for </a:t>
            </a:r>
            <a:r>
              <a:rPr lang="en-US" sz="2000" dirty="0"/>
              <a:t>SCAD or when intracoronary imaging </a:t>
            </a:r>
            <a:r>
              <a:rPr lang="en-US" sz="2000" dirty="0" smtClean="0"/>
              <a:t>is used </a:t>
            </a:r>
            <a:r>
              <a:rPr lang="en-US" sz="2000" dirty="0"/>
              <a:t>for guidance </a:t>
            </a:r>
            <a:r>
              <a:rPr lang="en-US" sz="2000" dirty="0" smtClean="0"/>
              <a:t>during PCI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2117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60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Coronary computed tomographic </a:t>
            </a:r>
            <a:r>
              <a:rPr lang="en-US" sz="2000" dirty="0" smtClean="0"/>
              <a:t>angiography (CCTA</a:t>
            </a:r>
            <a:r>
              <a:rPr lang="en-US" sz="2000" dirty="0"/>
              <a:t>) can be used to visualize </a:t>
            </a:r>
            <a:r>
              <a:rPr lang="en-US" sz="2000" dirty="0" smtClean="0"/>
              <a:t>dissection flaps</a:t>
            </a:r>
            <a:r>
              <a:rPr lang="en-US" sz="2000" dirty="0"/>
              <a:t>, </a:t>
            </a:r>
            <a:r>
              <a:rPr lang="en-US" sz="2000" dirty="0" err="1"/>
              <a:t>stenoses</a:t>
            </a:r>
            <a:r>
              <a:rPr lang="en-US" sz="2000" dirty="0"/>
              <a:t>, and intramural </a:t>
            </a:r>
            <a:r>
              <a:rPr lang="en-US" sz="2000" dirty="0" smtClean="0"/>
              <a:t>hematomas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Useful </a:t>
            </a:r>
            <a:r>
              <a:rPr lang="en-US" sz="2000" dirty="0"/>
              <a:t>particularly in cases of </a:t>
            </a:r>
            <a:r>
              <a:rPr lang="en-US" sz="2000" dirty="0" smtClean="0"/>
              <a:t>proximal lesions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Limitation: </a:t>
            </a:r>
            <a:r>
              <a:rPr lang="en-US" sz="2000" dirty="0" err="1" smtClean="0"/>
              <a:t>Noncalcified</a:t>
            </a:r>
            <a:r>
              <a:rPr lang="en-US" sz="2000" dirty="0"/>
              <a:t> </a:t>
            </a:r>
            <a:r>
              <a:rPr lang="en-US" sz="2000" dirty="0" smtClean="0"/>
              <a:t>atherosclerotic </a:t>
            </a:r>
            <a:r>
              <a:rPr lang="en-US" sz="2000" dirty="0"/>
              <a:t>plaque can be mistaken for </a:t>
            </a:r>
            <a:r>
              <a:rPr lang="en-US" sz="2000" dirty="0" smtClean="0"/>
              <a:t>an intramural hematoma, and </a:t>
            </a:r>
            <a:r>
              <a:rPr lang="en-US" sz="2000" dirty="0"/>
              <a:t>the spatial </a:t>
            </a:r>
            <a:r>
              <a:rPr lang="en-US" sz="2000" dirty="0" smtClean="0"/>
              <a:t>resolution of </a:t>
            </a:r>
            <a:r>
              <a:rPr lang="en-US" sz="2000" dirty="0"/>
              <a:t>CCTA for small vessels limits </a:t>
            </a:r>
            <a:r>
              <a:rPr lang="en-US" sz="2000" dirty="0" smtClean="0"/>
              <a:t>visualization of </a:t>
            </a:r>
            <a:r>
              <a:rPr lang="en-US" sz="2000" dirty="0"/>
              <a:t>the distal portion of the vessels that </a:t>
            </a:r>
            <a:r>
              <a:rPr lang="en-US" sz="2000" dirty="0" smtClean="0"/>
              <a:t>is often </a:t>
            </a:r>
            <a:r>
              <a:rPr lang="en-US" sz="2000" dirty="0"/>
              <a:t>affected by SCAD</a:t>
            </a:r>
          </a:p>
        </p:txBody>
      </p:sp>
    </p:spTree>
    <p:extLst>
      <p:ext uri="{BB962C8B-B14F-4D97-AF65-F5344CB8AC3E}">
        <p14:creationId xmlns:p14="http://schemas.microsoft.com/office/powerpoint/2010/main" val="267612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60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I</a:t>
            </a:r>
            <a:r>
              <a:rPr lang="en-US" sz="2000" dirty="0" smtClean="0"/>
              <a:t>n </a:t>
            </a:r>
            <a:r>
              <a:rPr lang="en-US" sz="2000" dirty="0"/>
              <a:t>some situations, SCAD is </a:t>
            </a:r>
            <a:r>
              <a:rPr lang="en-US" sz="2000" dirty="0" smtClean="0"/>
              <a:t>strongly suspected but</a:t>
            </a:r>
            <a:endParaRPr lang="en-US" sz="2000" dirty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angiographic </a:t>
            </a:r>
            <a:r>
              <a:rPr lang="en-US" sz="2000" dirty="0"/>
              <a:t>findings are </a:t>
            </a:r>
            <a:r>
              <a:rPr lang="en-US" sz="2000" dirty="0" smtClean="0"/>
              <a:t>uncertain </a:t>
            </a:r>
            <a:endParaRPr lang="en-US" sz="2000" dirty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ancillary </a:t>
            </a:r>
            <a:r>
              <a:rPr lang="en-US" sz="2000" dirty="0"/>
              <a:t>imaging techniques are </a:t>
            </a:r>
            <a:r>
              <a:rPr lang="en-US" sz="2000" dirty="0" smtClean="0"/>
              <a:t>not </a:t>
            </a:r>
            <a:r>
              <a:rPr lang="en-US" sz="2000" dirty="0"/>
              <a:t>available or not diagnostic.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Clinical features to </a:t>
            </a:r>
            <a:r>
              <a:rPr lang="en-US" sz="2000" dirty="0"/>
              <a:t>support a SCAD diagnosis include </a:t>
            </a:r>
            <a:r>
              <a:rPr lang="en-US" sz="2000" dirty="0" smtClean="0"/>
              <a:t>coronary tortuosity </a:t>
            </a:r>
            <a:r>
              <a:rPr lang="en-US" sz="2000" dirty="0"/>
              <a:t>on </a:t>
            </a:r>
            <a:r>
              <a:rPr lang="en-US" sz="2000" dirty="0" smtClean="0"/>
              <a:t>angiography, </a:t>
            </a:r>
            <a:r>
              <a:rPr lang="en-US" sz="2000" dirty="0"/>
              <a:t>the presence of </a:t>
            </a:r>
            <a:r>
              <a:rPr lang="en-US" sz="2000" dirty="0" smtClean="0"/>
              <a:t>FMD </a:t>
            </a:r>
            <a:r>
              <a:rPr lang="en-US" sz="2000" dirty="0"/>
              <a:t>in another arterial </a:t>
            </a:r>
            <a:r>
              <a:rPr lang="en-US" sz="2000" dirty="0" smtClean="0"/>
              <a:t>bed, and a </a:t>
            </a:r>
            <a:r>
              <a:rPr lang="en-US" sz="2000" dirty="0"/>
              <a:t>reduction in arterial stenosis (as evidence </a:t>
            </a:r>
            <a:r>
              <a:rPr lang="en-US" sz="2000" dirty="0" smtClean="0"/>
              <a:t>of vessel </a:t>
            </a:r>
            <a:r>
              <a:rPr lang="en-US" sz="2000" dirty="0"/>
              <a:t>healing) on repeat </a:t>
            </a:r>
            <a:r>
              <a:rPr lang="en-US" sz="2000" dirty="0" smtClean="0"/>
              <a:t>angiography.</a:t>
            </a:r>
          </a:p>
        </p:txBody>
      </p:sp>
    </p:spTree>
    <p:extLst>
      <p:ext uri="{BB962C8B-B14F-4D97-AF65-F5344CB8AC3E}">
        <p14:creationId xmlns:p14="http://schemas.microsoft.com/office/powerpoint/2010/main" val="234303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60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These features should be viewed as supportive and not diagnostic </a:t>
            </a:r>
            <a:endParaRPr lang="en-US" sz="20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/>
              <a:t>B</a:t>
            </a:r>
            <a:r>
              <a:rPr lang="en-US" sz="2000" dirty="0" smtClean="0"/>
              <a:t>ecause </a:t>
            </a:r>
            <a:r>
              <a:rPr lang="en-US" sz="2000" dirty="0"/>
              <a:t>coronary tortuosity </a:t>
            </a:r>
            <a:r>
              <a:rPr lang="en-US" sz="2000" dirty="0" smtClean="0"/>
              <a:t>- associated </a:t>
            </a:r>
            <a:r>
              <a:rPr lang="en-US" sz="2000" dirty="0"/>
              <a:t>with </a:t>
            </a:r>
            <a:r>
              <a:rPr lang="en-US" sz="2000" dirty="0" smtClean="0"/>
              <a:t>aging </a:t>
            </a:r>
            <a:r>
              <a:rPr lang="en-US" sz="2000" dirty="0"/>
              <a:t>and </a:t>
            </a:r>
            <a:r>
              <a:rPr lang="en-US" sz="2000" dirty="0" smtClean="0"/>
              <a:t>hypertension</a:t>
            </a:r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7714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82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Management of acute 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Acute MI caused by SCAD has three major differences with atherosclerotic coronary lesions</a:t>
            </a:r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underlying pathophysiological </a:t>
            </a:r>
            <a:r>
              <a:rPr lang="en-US" sz="2000" dirty="0" smtClean="0"/>
              <a:t>feature of </a:t>
            </a:r>
            <a:r>
              <a:rPr lang="en-US" sz="2000" dirty="0"/>
              <a:t>SCAD is medial dissection, not plaque </a:t>
            </a:r>
            <a:r>
              <a:rPr lang="en-US" sz="2000" dirty="0" smtClean="0"/>
              <a:t>rupture or </a:t>
            </a:r>
            <a:r>
              <a:rPr lang="en-US" sz="2000" dirty="0"/>
              <a:t>erosion in an inflammatory and </a:t>
            </a:r>
            <a:r>
              <a:rPr lang="en-US" sz="2000" dirty="0" smtClean="0"/>
              <a:t>thrombotic milieu</a:t>
            </a:r>
            <a:endParaRPr lang="en-US" sz="2000" dirty="0"/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PCI for SCAD is </a:t>
            </a:r>
            <a:r>
              <a:rPr lang="en-US" sz="2000" dirty="0" smtClean="0"/>
              <a:t>challenging and </a:t>
            </a:r>
            <a:r>
              <a:rPr lang="en-US" sz="2000" dirty="0"/>
              <a:t>is associated with worse short- and </a:t>
            </a:r>
            <a:r>
              <a:rPr lang="en-US" sz="2000" dirty="0" smtClean="0"/>
              <a:t>long term</a:t>
            </a:r>
            <a:r>
              <a:rPr lang="en-US" sz="2000" dirty="0"/>
              <a:t> </a:t>
            </a:r>
            <a:r>
              <a:rPr lang="en-US" sz="2000" dirty="0" smtClean="0"/>
              <a:t>outcomes </a:t>
            </a:r>
            <a:r>
              <a:rPr lang="en-US" sz="2000" dirty="0"/>
              <a:t>than those associated with </a:t>
            </a:r>
            <a:r>
              <a:rPr lang="en-US" sz="2000" dirty="0" smtClean="0"/>
              <a:t>PCI for </a:t>
            </a:r>
            <a:r>
              <a:rPr lang="en-US" sz="2000" dirty="0"/>
              <a:t>atherosclerotic </a:t>
            </a:r>
            <a:r>
              <a:rPr lang="en-US" sz="2000" dirty="0" smtClean="0"/>
              <a:t>lesions</a:t>
            </a:r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T</a:t>
            </a:r>
            <a:r>
              <a:rPr lang="en-US" sz="2000" dirty="0" smtClean="0"/>
              <a:t>he majority of </a:t>
            </a:r>
            <a:r>
              <a:rPr lang="en-US" sz="2000" dirty="0"/>
              <a:t>medically treated SCAD lesions show </a:t>
            </a:r>
            <a:r>
              <a:rPr lang="en-US" sz="2000" dirty="0" smtClean="0"/>
              <a:t>angiographic evidence </a:t>
            </a:r>
            <a:r>
              <a:rPr lang="en-US" sz="2000" dirty="0"/>
              <a:t>of healing over time, with </a:t>
            </a:r>
            <a:r>
              <a:rPr lang="en-US" sz="2000" dirty="0" smtClean="0"/>
              <a:t>restoration of </a:t>
            </a:r>
            <a:r>
              <a:rPr lang="en-US" sz="2000" dirty="0"/>
              <a:t>blood flow and a decrease in the </a:t>
            </a:r>
            <a:r>
              <a:rPr lang="en-US" sz="2000" dirty="0" smtClean="0"/>
              <a:t>severity of stenosis</a:t>
            </a:r>
          </a:p>
          <a:p>
            <a:pPr marL="114300" indent="0">
              <a:lnSpc>
                <a:spcPct val="150000"/>
              </a:lnSpc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086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4298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M</a:t>
            </a:r>
            <a:r>
              <a:rPr lang="en-US" sz="2000" dirty="0" smtClean="0"/>
              <a:t>ore </a:t>
            </a:r>
            <a:r>
              <a:rPr lang="en-US" sz="2000" dirty="0"/>
              <a:t>than 80% of patients can be </a:t>
            </a:r>
            <a:r>
              <a:rPr lang="en-US" sz="2000" dirty="0" smtClean="0"/>
              <a:t>successfully treated medically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E</a:t>
            </a:r>
            <a:r>
              <a:rPr lang="en-US" sz="2000" dirty="0" smtClean="0"/>
              <a:t>xpert consensus suggests </a:t>
            </a:r>
            <a:r>
              <a:rPr lang="en-US" sz="2000" dirty="0"/>
              <a:t>that </a:t>
            </a:r>
            <a:r>
              <a:rPr lang="en-US" sz="2000" dirty="0" smtClean="0"/>
              <a:t>medical management </a:t>
            </a:r>
            <a:r>
              <a:rPr lang="en-US" sz="2000" dirty="0"/>
              <a:t>is preferred over immediate </a:t>
            </a:r>
            <a:r>
              <a:rPr lang="en-US" sz="2000" dirty="0" smtClean="0"/>
              <a:t>revascularization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Recurrent SCAD </a:t>
            </a:r>
            <a:r>
              <a:rPr lang="en-US" sz="2000" dirty="0"/>
              <a:t>(a new SCAD event that is </a:t>
            </a:r>
            <a:r>
              <a:rPr lang="en-US" sz="2000" dirty="0" smtClean="0"/>
              <a:t>temporally separated </a:t>
            </a:r>
            <a:r>
              <a:rPr lang="en-US" sz="2000" dirty="0"/>
              <a:t>from the index </a:t>
            </a:r>
            <a:r>
              <a:rPr lang="en-US" sz="2000" dirty="0" smtClean="0"/>
              <a:t>event) tends </a:t>
            </a:r>
            <a:r>
              <a:rPr lang="en-US" sz="2000" dirty="0"/>
              <a:t>to </a:t>
            </a:r>
            <a:r>
              <a:rPr lang="en-US" sz="2000" dirty="0" smtClean="0"/>
              <a:t>occur in </a:t>
            </a:r>
            <a:r>
              <a:rPr lang="en-US" sz="2000" dirty="0"/>
              <a:t>different vessels from those in the initial </a:t>
            </a:r>
            <a:r>
              <a:rPr lang="en-US" sz="2000" dirty="0" smtClean="0"/>
              <a:t>dissection, revascularization </a:t>
            </a:r>
            <a:r>
              <a:rPr lang="en-US" sz="2000" dirty="0"/>
              <a:t>has not been shown </a:t>
            </a:r>
            <a:r>
              <a:rPr lang="en-US" sz="2000" dirty="0" smtClean="0"/>
              <a:t>in long-term </a:t>
            </a:r>
            <a:r>
              <a:rPr lang="en-US" sz="2000" dirty="0"/>
              <a:t>follow-up to prevent recurrent </a:t>
            </a:r>
            <a:r>
              <a:rPr lang="en-US" sz="2000" dirty="0" smtClean="0"/>
              <a:t>myocardial infarction </a:t>
            </a:r>
            <a:r>
              <a:rPr lang="en-US" sz="2000" dirty="0"/>
              <a:t>due to SCAD</a:t>
            </a:r>
          </a:p>
        </p:txBody>
      </p:sp>
    </p:spTree>
    <p:extLst>
      <p:ext uri="{BB962C8B-B14F-4D97-AF65-F5344CB8AC3E}">
        <p14:creationId xmlns:p14="http://schemas.microsoft.com/office/powerpoint/2010/main" val="334482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524000"/>
            <a:ext cx="3581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84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602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Medical therapy </a:t>
            </a:r>
            <a:r>
              <a:rPr lang="en-US" sz="2400" dirty="0" err="1" smtClean="0"/>
              <a:t>vs</a:t>
            </a:r>
            <a:r>
              <a:rPr lang="en-US" sz="2400" dirty="0" smtClean="0"/>
              <a:t> revascularization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Factors to consider </a:t>
            </a:r>
            <a:r>
              <a:rPr lang="en-US" sz="2000" dirty="0" smtClean="0"/>
              <a:t>include the </a:t>
            </a:r>
            <a:r>
              <a:rPr lang="en-US" sz="2000" dirty="0"/>
              <a:t>patient’s clinical status, the territory </a:t>
            </a:r>
            <a:r>
              <a:rPr lang="en-US" sz="2000" dirty="0" smtClean="0"/>
              <a:t>at risk</a:t>
            </a:r>
            <a:r>
              <a:rPr lang="en-US" sz="2000" dirty="0"/>
              <a:t>, the amount of myocardium at risk, and </a:t>
            </a:r>
            <a:r>
              <a:rPr lang="en-US" sz="2000" dirty="0" smtClean="0"/>
              <a:t>the degree </a:t>
            </a:r>
            <a:r>
              <a:rPr lang="en-US" sz="2000" dirty="0"/>
              <a:t>of distal flow in the affected vessel.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High-risk clinical features include persistent </a:t>
            </a:r>
            <a:r>
              <a:rPr lang="en-US" sz="2000" dirty="0" smtClean="0"/>
              <a:t>chest pain </a:t>
            </a:r>
            <a:r>
              <a:rPr lang="en-US" sz="2000" dirty="0"/>
              <a:t>with evidence of ongoing or </a:t>
            </a:r>
            <a:r>
              <a:rPr lang="en-US" sz="2000" dirty="0" smtClean="0"/>
              <a:t>worsening ischemia</a:t>
            </a:r>
            <a:r>
              <a:rPr lang="en-US" sz="2000" dirty="0"/>
              <a:t>, hemodynamic </a:t>
            </a:r>
            <a:r>
              <a:rPr lang="en-US" sz="2000" dirty="0" smtClean="0"/>
              <a:t>instability</a:t>
            </a:r>
            <a:r>
              <a:rPr lang="en-US" sz="2000" dirty="0"/>
              <a:t>, shock, </a:t>
            </a:r>
            <a:r>
              <a:rPr lang="en-US" sz="2000" dirty="0" smtClean="0"/>
              <a:t>or clinically </a:t>
            </a:r>
            <a:r>
              <a:rPr lang="en-US" sz="2000" dirty="0"/>
              <a:t>significant ventricular </a:t>
            </a:r>
            <a:r>
              <a:rPr lang="en-US" sz="2000" dirty="0" smtClean="0"/>
              <a:t>arrhythmias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High-risk anatomical features include </a:t>
            </a:r>
            <a:r>
              <a:rPr lang="en-US" sz="2000" dirty="0" smtClean="0"/>
              <a:t>involvement of </a:t>
            </a:r>
            <a:r>
              <a:rPr lang="en-US" sz="2000" dirty="0" err="1"/>
              <a:t>multivessel</a:t>
            </a:r>
            <a:r>
              <a:rPr lang="en-US" sz="2000" dirty="0"/>
              <a:t> severe proximal </a:t>
            </a:r>
            <a:r>
              <a:rPr lang="en-US" sz="2000" dirty="0" smtClean="0"/>
              <a:t>dissections or </a:t>
            </a:r>
            <a:r>
              <a:rPr lang="en-US" sz="2000" dirty="0"/>
              <a:t>of the left main artery or the </a:t>
            </a:r>
            <a:r>
              <a:rPr lang="en-US" sz="2000" dirty="0" err="1"/>
              <a:t>ostial</a:t>
            </a:r>
            <a:r>
              <a:rPr lang="en-US" sz="2000" dirty="0"/>
              <a:t> left </a:t>
            </a:r>
            <a:r>
              <a:rPr lang="en-US" sz="2000" dirty="0" smtClean="0"/>
              <a:t>anterior descending artery</a:t>
            </a:r>
          </a:p>
        </p:txBody>
      </p:sp>
    </p:spTree>
    <p:extLst>
      <p:ext uri="{BB962C8B-B14F-4D97-AF65-F5344CB8AC3E}">
        <p14:creationId xmlns:p14="http://schemas.microsoft.com/office/powerpoint/2010/main" val="417652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3536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Experts </a:t>
            </a:r>
            <a:r>
              <a:rPr lang="en-US" sz="2000" dirty="0"/>
              <a:t>advocate avoiding revascularization attempts if the patient is in stable condition and has adequate distal flow (TIMI grade 2 or 3) in the vessel, even if there is clinically significant stenosis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When high-risk features are present, consideration of immediate revascularization is warranted, with the decision to perform PCI or refer the patient for coronary-artery bypass grafting (CABG)</a:t>
            </a:r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186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602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Pci</a:t>
            </a:r>
            <a:r>
              <a:rPr lang="en-US" dirty="0" smtClean="0"/>
              <a:t> in </a:t>
            </a:r>
            <a:r>
              <a:rPr lang="en-US" dirty="0" err="1" smtClean="0"/>
              <a:t>scad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Long lesions may </a:t>
            </a:r>
            <a:r>
              <a:rPr lang="en-US" sz="2000" dirty="0" smtClean="0"/>
              <a:t>warrant the </a:t>
            </a:r>
            <a:r>
              <a:rPr lang="en-US" sz="2000" dirty="0"/>
              <a:t>use of multiple </a:t>
            </a:r>
            <a:r>
              <a:rPr lang="en-US" sz="2000" dirty="0" smtClean="0"/>
              <a:t>stents, coronary wires can </a:t>
            </a:r>
            <a:r>
              <a:rPr lang="en-US" sz="2000" dirty="0"/>
              <a:t>enter the false lumen and cause vessel </a:t>
            </a:r>
            <a:r>
              <a:rPr lang="en-US" sz="2000" dirty="0" smtClean="0"/>
              <a:t>occlusion, tortuous </a:t>
            </a:r>
            <a:r>
              <a:rPr lang="en-US" sz="2000" dirty="0"/>
              <a:t>coronary </a:t>
            </a:r>
            <a:r>
              <a:rPr lang="en-US" sz="2000" dirty="0" smtClean="0"/>
              <a:t>arteries may </a:t>
            </a:r>
            <a:r>
              <a:rPr lang="en-US" sz="2000" dirty="0"/>
              <a:t>be </a:t>
            </a:r>
            <a:r>
              <a:rPr lang="en-US" sz="2000" dirty="0" smtClean="0"/>
              <a:t>prone to </a:t>
            </a:r>
            <a:r>
              <a:rPr lang="en-US" sz="2000" dirty="0"/>
              <a:t>iatrogenic </a:t>
            </a:r>
            <a:r>
              <a:rPr lang="en-US" sz="2000" dirty="0" smtClean="0"/>
              <a:t>injury, and </a:t>
            </a:r>
            <a:r>
              <a:rPr lang="en-US" sz="2000" dirty="0"/>
              <a:t>hematoma </a:t>
            </a:r>
            <a:r>
              <a:rPr lang="en-US" sz="2000" dirty="0" smtClean="0"/>
              <a:t>propagation can </a:t>
            </a:r>
            <a:r>
              <a:rPr lang="en-US" sz="2000" dirty="0"/>
              <a:t>result in the loss of distal-vessel </a:t>
            </a:r>
            <a:r>
              <a:rPr lang="en-US" sz="2000" dirty="0" smtClean="0"/>
              <a:t>patency or </a:t>
            </a:r>
            <a:r>
              <a:rPr lang="en-US" sz="2000" dirty="0"/>
              <a:t>retrograde extension to more </a:t>
            </a:r>
            <a:r>
              <a:rPr lang="en-US" sz="2000" dirty="0" smtClean="0"/>
              <a:t>proximal vessels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Possible late term adverse events - </a:t>
            </a:r>
            <a:r>
              <a:rPr lang="en-US" sz="2000" dirty="0"/>
              <a:t>stent </a:t>
            </a:r>
            <a:r>
              <a:rPr lang="en-US" sz="2000" dirty="0" err="1"/>
              <a:t>malapposition</a:t>
            </a:r>
            <a:r>
              <a:rPr lang="en-US" sz="2000" dirty="0"/>
              <a:t> as a result </a:t>
            </a:r>
            <a:r>
              <a:rPr lang="en-US" sz="2000" dirty="0" smtClean="0"/>
              <a:t>of </a:t>
            </a:r>
            <a:r>
              <a:rPr lang="en-US" sz="2000" dirty="0" err="1" smtClean="0"/>
              <a:t>resorption</a:t>
            </a:r>
            <a:r>
              <a:rPr lang="en-US" sz="2000" dirty="0" smtClean="0"/>
              <a:t> </a:t>
            </a:r>
            <a:r>
              <a:rPr lang="en-US" sz="2000" dirty="0"/>
              <a:t>of intramural hematoma over </a:t>
            </a:r>
            <a:r>
              <a:rPr lang="en-US" sz="2000" dirty="0" smtClean="0"/>
              <a:t>time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These factors contribute to PCI </a:t>
            </a:r>
            <a:r>
              <a:rPr lang="en-US" sz="2000" dirty="0" smtClean="0"/>
              <a:t>success rates </a:t>
            </a:r>
            <a:r>
              <a:rPr lang="en-US" sz="2000" dirty="0"/>
              <a:t>that range from 47% to 72% in large </a:t>
            </a:r>
            <a:r>
              <a:rPr lang="en-US" sz="2000" dirty="0" smtClean="0"/>
              <a:t>cohort studies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4355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60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Hypothesis - an </a:t>
            </a:r>
            <a:r>
              <a:rPr lang="en-US" sz="2000" dirty="0"/>
              <a:t>intimal tear results in the creation and propagation of </a:t>
            </a:r>
            <a:r>
              <a:rPr lang="en-US" sz="2000" dirty="0" smtClean="0"/>
              <a:t>a false </a:t>
            </a:r>
            <a:r>
              <a:rPr lang="en-US" sz="2000" dirty="0"/>
              <a:t>lumen within the medial </a:t>
            </a:r>
            <a:r>
              <a:rPr lang="en-US" sz="2000" dirty="0" smtClean="0"/>
              <a:t>layer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presence of a coronary </a:t>
            </a:r>
            <a:r>
              <a:rPr lang="en-US" sz="2000" dirty="0" smtClean="0"/>
              <a:t>intramural hematoma </a:t>
            </a:r>
            <a:r>
              <a:rPr lang="en-US" sz="2000" dirty="0"/>
              <a:t>without evidence of an intimal tear was detected almost 20 years </a:t>
            </a:r>
            <a:r>
              <a:rPr lang="en-US" sz="2000" dirty="0" smtClean="0"/>
              <a:t>ago with </a:t>
            </a:r>
            <a:r>
              <a:rPr lang="en-US" sz="2000" dirty="0"/>
              <a:t>the use of </a:t>
            </a:r>
            <a:r>
              <a:rPr lang="en-US" sz="2000" dirty="0" smtClean="0"/>
              <a:t>IVUS</a:t>
            </a:r>
          </a:p>
        </p:txBody>
      </p:sp>
    </p:spTree>
    <p:extLst>
      <p:ext uri="{BB962C8B-B14F-4D97-AF65-F5344CB8AC3E}">
        <p14:creationId xmlns:p14="http://schemas.microsoft.com/office/powerpoint/2010/main" val="35538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8222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Cabg</a:t>
            </a:r>
            <a:r>
              <a:rPr lang="en-US" dirty="0" smtClean="0"/>
              <a:t> in SCAD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/>
              <a:t>H</a:t>
            </a:r>
            <a:r>
              <a:rPr lang="en-US" sz="2000" dirty="0" smtClean="0"/>
              <a:t>igh-risk anatomical lesions </a:t>
            </a:r>
            <a:r>
              <a:rPr lang="en-US" sz="2000" dirty="0"/>
              <a:t>(e.g., left main and </a:t>
            </a:r>
            <a:r>
              <a:rPr lang="en-US" sz="2000" dirty="0" smtClean="0"/>
              <a:t>multiple proximal dissections)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/>
              <a:t>A</a:t>
            </a:r>
            <a:r>
              <a:rPr lang="en-US" sz="2000" dirty="0" smtClean="0"/>
              <a:t>ttempts </a:t>
            </a:r>
            <a:r>
              <a:rPr lang="en-US" sz="2000" dirty="0"/>
              <a:t>at </a:t>
            </a:r>
            <a:r>
              <a:rPr lang="en-US" sz="2000" dirty="0" smtClean="0"/>
              <a:t>PCI have failed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PCI </a:t>
            </a:r>
            <a:r>
              <a:rPr lang="en-US" sz="2000" dirty="0"/>
              <a:t>is thought </a:t>
            </a:r>
            <a:r>
              <a:rPr lang="en-US" sz="2000" dirty="0" smtClean="0"/>
              <a:t>to be </a:t>
            </a:r>
            <a:r>
              <a:rPr lang="en-US" sz="2000" dirty="0"/>
              <a:t>of prohibitive </a:t>
            </a:r>
            <a:r>
              <a:rPr lang="en-US" sz="2000" dirty="0" smtClean="0"/>
              <a:t>risk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/>
              <a:t>L</a:t>
            </a:r>
            <a:r>
              <a:rPr lang="en-US" sz="2000" dirty="0" smtClean="0"/>
              <a:t>arge areas </a:t>
            </a:r>
            <a:r>
              <a:rPr lang="en-US" sz="2000" dirty="0"/>
              <a:t>of myocardium at risk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/>
              <a:t>M</a:t>
            </a:r>
            <a:r>
              <a:rPr lang="en-US" sz="2000" dirty="0" smtClean="0"/>
              <a:t>edical </a:t>
            </a:r>
            <a:r>
              <a:rPr lang="en-US" sz="2000" dirty="0"/>
              <a:t>therapy alone is not sufficient to </a:t>
            </a:r>
            <a:r>
              <a:rPr lang="en-US" sz="2000" dirty="0" smtClean="0"/>
              <a:t>treat ongoing ischemia</a:t>
            </a:r>
          </a:p>
        </p:txBody>
      </p:sp>
    </p:spTree>
    <p:extLst>
      <p:ext uri="{BB962C8B-B14F-4D97-AF65-F5344CB8AC3E}">
        <p14:creationId xmlns:p14="http://schemas.microsoft.com/office/powerpoint/2010/main" val="305035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822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Short-term success with CABG is </a:t>
            </a:r>
            <a:r>
              <a:rPr lang="en-US" sz="2000" dirty="0" smtClean="0"/>
              <a:t>high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L</a:t>
            </a:r>
            <a:r>
              <a:rPr lang="en-US" sz="2000" dirty="0" smtClean="0"/>
              <a:t>ong-term </a:t>
            </a:r>
            <a:r>
              <a:rPr lang="en-US" sz="2000" dirty="0"/>
              <a:t>patency of bypass grafts is </a:t>
            </a:r>
            <a:r>
              <a:rPr lang="en-US" sz="2000" dirty="0" smtClean="0"/>
              <a:t>poor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</a:t>
            </a:r>
            <a:r>
              <a:rPr lang="en-US" sz="2000" dirty="0" smtClean="0"/>
              <a:t>ecanalization </a:t>
            </a:r>
            <a:r>
              <a:rPr lang="en-US" sz="2000" dirty="0"/>
              <a:t>of the native coronary arteries results in competitive flow and subsequent graft occlusion. 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E</a:t>
            </a:r>
            <a:r>
              <a:rPr lang="en-US" sz="2000" dirty="0" smtClean="0"/>
              <a:t>xperts recommend </a:t>
            </a:r>
            <a:r>
              <a:rPr lang="en-US" sz="2000" dirty="0"/>
              <a:t>the use of vein grafts to </a:t>
            </a:r>
            <a:r>
              <a:rPr lang="en-US" sz="2000" dirty="0" err="1"/>
              <a:t>revascularize</a:t>
            </a:r>
            <a:r>
              <a:rPr lang="en-US" sz="2000" dirty="0"/>
              <a:t> SCAD in an effort to conserve potential arterial conduits for later </a:t>
            </a:r>
            <a:r>
              <a:rPr lang="en-US" sz="2000" dirty="0" smtClean="0"/>
              <a:t>use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5473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3536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The incidence of </a:t>
            </a:r>
            <a:r>
              <a:rPr lang="en-US" sz="2000" dirty="0" err="1" smtClean="0"/>
              <a:t>inhospital</a:t>
            </a:r>
            <a:r>
              <a:rPr lang="en-US" sz="2000" dirty="0"/>
              <a:t> </a:t>
            </a:r>
            <a:r>
              <a:rPr lang="en-US" sz="2000" dirty="0" smtClean="0"/>
              <a:t>recurrent </a:t>
            </a:r>
            <a:r>
              <a:rPr lang="en-US" sz="2000" dirty="0"/>
              <a:t>myocardial infarction or </a:t>
            </a:r>
            <a:r>
              <a:rPr lang="en-US" sz="2000" dirty="0" smtClean="0"/>
              <a:t>unplanned revascularization </a:t>
            </a:r>
            <a:r>
              <a:rPr lang="en-US" sz="2000" dirty="0"/>
              <a:t>is 5 to 10</a:t>
            </a:r>
            <a:r>
              <a:rPr lang="en-US" sz="2000" dirty="0" smtClean="0"/>
              <a:t>%,</a:t>
            </a:r>
            <a:r>
              <a:rPr lang="en-US" sz="2000" dirty="0"/>
              <a:t> </a:t>
            </a:r>
            <a:r>
              <a:rPr lang="en-US" sz="2000" dirty="0" smtClean="0"/>
              <a:t>and</a:t>
            </a:r>
            <a:r>
              <a:rPr lang="en-US" sz="2000" dirty="0"/>
              <a:t> </a:t>
            </a:r>
            <a:r>
              <a:rPr lang="en-US" sz="2000" dirty="0" smtClean="0"/>
              <a:t>among </a:t>
            </a:r>
            <a:r>
              <a:rPr lang="en-US" sz="2000" dirty="0"/>
              <a:t>patients who have received medical </a:t>
            </a:r>
            <a:r>
              <a:rPr lang="en-US" sz="2000" dirty="0" smtClean="0"/>
              <a:t>treatment, the </a:t>
            </a:r>
            <a:r>
              <a:rPr lang="en-US" sz="2000" dirty="0"/>
              <a:t>risk of </a:t>
            </a:r>
            <a:r>
              <a:rPr lang="en-US" sz="2000" dirty="0" err="1"/>
              <a:t>angiographically</a:t>
            </a:r>
            <a:r>
              <a:rPr lang="en-US" sz="2000" dirty="0"/>
              <a:t> </a:t>
            </a:r>
            <a:r>
              <a:rPr lang="en-US" sz="2000" dirty="0" smtClean="0"/>
              <a:t>confirmed dissection </a:t>
            </a:r>
            <a:r>
              <a:rPr lang="en-US" sz="2000" dirty="0"/>
              <a:t>extension is as high as 17% over </a:t>
            </a:r>
            <a:r>
              <a:rPr lang="en-US" sz="2000" dirty="0" smtClean="0"/>
              <a:t>a period </a:t>
            </a:r>
            <a:r>
              <a:rPr lang="en-US" sz="2000" dirty="0"/>
              <a:t>of 14 </a:t>
            </a:r>
            <a:r>
              <a:rPr lang="en-US" sz="2000" dirty="0" smtClean="0"/>
              <a:t>days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Coronary angiography </a:t>
            </a:r>
            <a:r>
              <a:rPr lang="en-US" sz="2000" dirty="0" smtClean="0"/>
              <a:t>should </a:t>
            </a:r>
            <a:r>
              <a:rPr lang="en-US" sz="2000" dirty="0"/>
              <a:t>be considered </a:t>
            </a:r>
            <a:r>
              <a:rPr lang="en-US" sz="2000" dirty="0" smtClean="0"/>
              <a:t>for determination </a:t>
            </a:r>
            <a:r>
              <a:rPr lang="en-US" sz="2000" dirty="0"/>
              <a:t>of the need for </a:t>
            </a:r>
            <a:r>
              <a:rPr lang="en-US" sz="2000" dirty="0" smtClean="0"/>
              <a:t>revascularization in </a:t>
            </a:r>
            <a:r>
              <a:rPr lang="en-US" sz="2000" dirty="0"/>
              <a:t>patients with clinical deterioration.</a:t>
            </a:r>
          </a:p>
        </p:txBody>
      </p:sp>
    </p:spTree>
    <p:extLst>
      <p:ext uri="{BB962C8B-B14F-4D97-AF65-F5344CB8AC3E}">
        <p14:creationId xmlns:p14="http://schemas.microsoft.com/office/powerpoint/2010/main" val="402952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4298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Among patients with acute myocardial </a:t>
            </a:r>
            <a:r>
              <a:rPr lang="en-US" sz="2000" dirty="0" smtClean="0"/>
              <a:t>infarction due </a:t>
            </a:r>
            <a:r>
              <a:rPr lang="en-US" sz="2000" dirty="0"/>
              <a:t>to SCAD who are readmitted within </a:t>
            </a:r>
            <a:r>
              <a:rPr lang="en-US" sz="2000" dirty="0" smtClean="0"/>
              <a:t>30 days </a:t>
            </a:r>
            <a:r>
              <a:rPr lang="en-US" sz="2000" dirty="0"/>
              <a:t>after hospital discharge, 45% present </a:t>
            </a:r>
            <a:r>
              <a:rPr lang="en-US" sz="2000" dirty="0" smtClean="0"/>
              <a:t>with recurrent </a:t>
            </a:r>
            <a:r>
              <a:rPr lang="en-US" sz="2000" dirty="0"/>
              <a:t>acute myocardial infarction, of </a:t>
            </a:r>
            <a:r>
              <a:rPr lang="en-US" sz="2000" dirty="0" smtClean="0"/>
              <a:t>whom half </a:t>
            </a:r>
            <a:r>
              <a:rPr lang="en-US" sz="2000" dirty="0"/>
              <a:t>present within 2 days after </a:t>
            </a:r>
            <a:r>
              <a:rPr lang="en-US" sz="2000" dirty="0" smtClean="0"/>
              <a:t>discharge.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R</a:t>
            </a:r>
            <a:r>
              <a:rPr lang="en-US" sz="2000" dirty="0" smtClean="0"/>
              <a:t>evascularization </a:t>
            </a:r>
            <a:r>
              <a:rPr lang="en-US" sz="2000" dirty="0"/>
              <a:t>may improve flow </a:t>
            </a:r>
            <a:r>
              <a:rPr lang="en-US" sz="2000" dirty="0" smtClean="0"/>
              <a:t>within the </a:t>
            </a:r>
            <a:r>
              <a:rPr lang="en-US" sz="2000" dirty="0"/>
              <a:t>dissected vessel, it does not </a:t>
            </a:r>
            <a:r>
              <a:rPr lang="en-US" sz="2000" dirty="0" smtClean="0"/>
              <a:t>protect against </a:t>
            </a:r>
            <a:r>
              <a:rPr lang="en-US" sz="2000" dirty="0"/>
              <a:t>the risk of dissection </a:t>
            </a:r>
            <a:r>
              <a:rPr lang="en-US" sz="2000" dirty="0" smtClean="0"/>
              <a:t>extension, and</a:t>
            </a:r>
            <a:r>
              <a:rPr lang="en-US" sz="2000" dirty="0"/>
              <a:t> </a:t>
            </a:r>
            <a:r>
              <a:rPr lang="en-US" sz="2000" dirty="0" smtClean="0"/>
              <a:t>PCI </a:t>
            </a:r>
            <a:r>
              <a:rPr lang="en-US" sz="2000" dirty="0"/>
              <a:t>may result in an increased incidence of </a:t>
            </a:r>
            <a:r>
              <a:rPr lang="en-US" sz="2000" dirty="0" smtClean="0"/>
              <a:t>hospital readmission </a:t>
            </a:r>
            <a:r>
              <a:rPr lang="en-US" sz="2000" dirty="0"/>
              <a:t>at 30 </a:t>
            </a:r>
            <a:r>
              <a:rPr lang="en-US" sz="2000" dirty="0" smtClean="0"/>
              <a:t>days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For </a:t>
            </a:r>
            <a:r>
              <a:rPr lang="en-US" sz="2000" dirty="0"/>
              <a:t>these </a:t>
            </a:r>
            <a:r>
              <a:rPr lang="en-US" sz="2000" dirty="0" smtClean="0"/>
              <a:t>reasons, the </a:t>
            </a:r>
            <a:r>
              <a:rPr lang="en-US" sz="2000" dirty="0"/>
              <a:t>current consensus is that hospitalization </a:t>
            </a:r>
            <a:r>
              <a:rPr lang="en-US" sz="2000" dirty="0" smtClean="0"/>
              <a:t>for 3 </a:t>
            </a:r>
            <a:r>
              <a:rPr lang="en-US" sz="2000" dirty="0"/>
              <a:t>to 5 days in patients with an acute </a:t>
            </a:r>
            <a:r>
              <a:rPr lang="en-US" sz="2000" dirty="0" smtClean="0"/>
              <a:t>myocardial infarction </a:t>
            </a:r>
            <a:r>
              <a:rPr lang="en-US" sz="2000" dirty="0"/>
              <a:t>due to SCAD is reasonable in order </a:t>
            </a:r>
            <a:r>
              <a:rPr lang="en-US" sz="2000" dirty="0" smtClean="0"/>
              <a:t>to observe </a:t>
            </a:r>
            <a:r>
              <a:rPr lang="en-US" sz="2000" dirty="0"/>
              <a:t>for adverse ischemic events</a:t>
            </a:r>
          </a:p>
        </p:txBody>
      </p:sp>
    </p:spTree>
    <p:extLst>
      <p:ext uri="{BB962C8B-B14F-4D97-AF65-F5344CB8AC3E}">
        <p14:creationId xmlns:p14="http://schemas.microsoft.com/office/powerpoint/2010/main" val="394928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82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Medical management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19200"/>
            <a:ext cx="7086600" cy="553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805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4298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anticoagulation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sz="2000" dirty="0"/>
              <a:t>A</a:t>
            </a:r>
            <a:r>
              <a:rPr lang="en-US" sz="2000" dirty="0" smtClean="0"/>
              <a:t>nticoagulation and dual </a:t>
            </a:r>
            <a:r>
              <a:rPr lang="en-US" sz="2000" dirty="0"/>
              <a:t>antiplatelet therapy are often initiated </a:t>
            </a:r>
            <a:r>
              <a:rPr lang="en-US" sz="2000" dirty="0" smtClean="0"/>
              <a:t>before SCAD </a:t>
            </a:r>
            <a:r>
              <a:rPr lang="en-US" sz="2000" dirty="0"/>
              <a:t>is diagnosed. </a:t>
            </a:r>
            <a:endParaRPr lang="en-US" sz="2000" dirty="0" smtClean="0"/>
          </a:p>
          <a:p>
            <a:pPr>
              <a:lnSpc>
                <a:spcPct val="160000"/>
              </a:lnSpc>
            </a:pPr>
            <a:r>
              <a:rPr lang="en-US" sz="2000" dirty="0" smtClean="0"/>
              <a:t>The treatment of </a:t>
            </a:r>
            <a:r>
              <a:rPr lang="en-US" sz="2000" dirty="0"/>
              <a:t>any existing luminal thrombosis is </a:t>
            </a:r>
            <a:r>
              <a:rPr lang="en-US" sz="2000" dirty="0" smtClean="0"/>
              <a:t>balanced against </a:t>
            </a:r>
            <a:r>
              <a:rPr lang="en-US" sz="2000" dirty="0"/>
              <a:t>the hypothetical risk of </a:t>
            </a:r>
            <a:r>
              <a:rPr lang="en-US" sz="2000" dirty="0" smtClean="0"/>
              <a:t>dissection extension </a:t>
            </a:r>
            <a:r>
              <a:rPr lang="en-US" sz="2000" dirty="0"/>
              <a:t>due to worsening of intramural bleeding.</a:t>
            </a:r>
          </a:p>
          <a:p>
            <a:pPr>
              <a:lnSpc>
                <a:spcPct val="160000"/>
              </a:lnSpc>
            </a:pPr>
            <a:r>
              <a:rPr lang="en-US" sz="2000" dirty="0"/>
              <a:t>I</a:t>
            </a:r>
            <a:r>
              <a:rPr lang="en-US" sz="2000" dirty="0" smtClean="0"/>
              <a:t>n </a:t>
            </a:r>
            <a:r>
              <a:rPr lang="en-US" sz="2000" dirty="0"/>
              <a:t>the absence of </a:t>
            </a:r>
            <a:r>
              <a:rPr lang="en-US" sz="2000" dirty="0" smtClean="0"/>
              <a:t>clear alternative indications anticoagulation </a:t>
            </a:r>
            <a:r>
              <a:rPr lang="en-US" sz="2000" dirty="0"/>
              <a:t>should be discontinued </a:t>
            </a:r>
            <a:r>
              <a:rPr lang="en-US" sz="2000" dirty="0" smtClean="0"/>
              <a:t>after SCAD </a:t>
            </a:r>
            <a:r>
              <a:rPr lang="en-US" sz="2000" dirty="0"/>
              <a:t>has been confirmed on </a:t>
            </a:r>
            <a:r>
              <a:rPr lang="en-US" sz="2000" dirty="0" smtClean="0"/>
              <a:t>angiography</a:t>
            </a:r>
          </a:p>
          <a:p>
            <a:pPr>
              <a:lnSpc>
                <a:spcPct val="160000"/>
              </a:lnSpc>
            </a:pPr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use </a:t>
            </a:r>
            <a:r>
              <a:rPr lang="en-US" sz="2000" dirty="0" smtClean="0"/>
              <a:t>of thrombolysis </a:t>
            </a:r>
            <a:r>
              <a:rPr lang="en-US" sz="2000" dirty="0"/>
              <a:t>for the management of acute </a:t>
            </a:r>
            <a:r>
              <a:rPr lang="en-US" sz="2000" dirty="0" smtClean="0"/>
              <a:t>SCAD is </a:t>
            </a:r>
            <a:r>
              <a:rPr lang="en-US" sz="2000" dirty="0"/>
              <a:t>not recommended</a:t>
            </a:r>
          </a:p>
        </p:txBody>
      </p:sp>
    </p:spTree>
    <p:extLst>
      <p:ext uri="{BB962C8B-B14F-4D97-AF65-F5344CB8AC3E}">
        <p14:creationId xmlns:p14="http://schemas.microsoft.com/office/powerpoint/2010/main" val="408123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82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Antiplatelet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Approximately 90% of patients who have </a:t>
            </a:r>
            <a:r>
              <a:rPr lang="en-US" sz="2000" dirty="0" smtClean="0"/>
              <a:t>received a </a:t>
            </a:r>
            <a:r>
              <a:rPr lang="en-US" sz="2000" dirty="0"/>
              <a:t>diagnosis of SCAD are discharged </a:t>
            </a:r>
            <a:r>
              <a:rPr lang="en-US" sz="2000" dirty="0" smtClean="0"/>
              <a:t>with at </a:t>
            </a:r>
            <a:r>
              <a:rPr lang="en-US" sz="2000" dirty="0"/>
              <a:t>least one antiplatelet </a:t>
            </a:r>
            <a:r>
              <a:rPr lang="en-US" sz="2000" dirty="0" smtClean="0"/>
              <a:t>agent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expert </a:t>
            </a:r>
            <a:r>
              <a:rPr lang="en-US" sz="2000" dirty="0"/>
              <a:t>consensus is that dual antiplatelet </a:t>
            </a:r>
            <a:r>
              <a:rPr lang="en-US" sz="2000" dirty="0" smtClean="0"/>
              <a:t>therapy may </a:t>
            </a:r>
            <a:r>
              <a:rPr lang="en-US" sz="2000" dirty="0"/>
              <a:t>be considered during the acute phase </a:t>
            </a:r>
            <a:r>
              <a:rPr lang="en-US" sz="2000" dirty="0" smtClean="0"/>
              <a:t>of SCAD and </a:t>
            </a:r>
            <a:r>
              <a:rPr lang="en-US" sz="2000" dirty="0"/>
              <a:t>for up to 1 year for patients </a:t>
            </a:r>
            <a:r>
              <a:rPr lang="en-US" sz="2000" dirty="0" smtClean="0"/>
              <a:t>who receive </a:t>
            </a:r>
            <a:r>
              <a:rPr lang="en-US" sz="2000" dirty="0"/>
              <a:t>medical </a:t>
            </a:r>
            <a:r>
              <a:rPr lang="en-US" sz="2000" dirty="0" smtClean="0"/>
              <a:t>treatment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duration of </a:t>
            </a:r>
            <a:r>
              <a:rPr lang="en-US" sz="2000" dirty="0" smtClean="0"/>
              <a:t>antiplatelet therapy </a:t>
            </a:r>
            <a:r>
              <a:rPr lang="en-US" sz="2000" dirty="0"/>
              <a:t>should be determined for </a:t>
            </a:r>
            <a:r>
              <a:rPr lang="en-US" sz="2000" dirty="0" smtClean="0"/>
              <a:t>each patient</a:t>
            </a:r>
            <a:r>
              <a:rPr lang="en-US" sz="2000" dirty="0"/>
              <a:t>.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For </a:t>
            </a:r>
            <a:r>
              <a:rPr lang="en-US" sz="2000" dirty="0"/>
              <a:t>instance, aspirin may be </a:t>
            </a:r>
            <a:r>
              <a:rPr lang="en-US" sz="2000" dirty="0" smtClean="0"/>
              <a:t>considered in </a:t>
            </a:r>
            <a:r>
              <a:rPr lang="en-US" sz="2000" dirty="0"/>
              <a:t>patients with </a:t>
            </a:r>
            <a:r>
              <a:rPr lang="en-US" sz="2000" dirty="0" smtClean="0"/>
              <a:t>FMD </a:t>
            </a:r>
            <a:r>
              <a:rPr lang="en-US" sz="2000" dirty="0"/>
              <a:t>to </a:t>
            </a:r>
            <a:r>
              <a:rPr lang="en-US" sz="2000" dirty="0" smtClean="0"/>
              <a:t>prevent thrombotic </a:t>
            </a:r>
            <a:r>
              <a:rPr lang="en-US" sz="2000" dirty="0"/>
              <a:t>and thromboembolic </a:t>
            </a:r>
            <a:r>
              <a:rPr lang="en-US" sz="2000" dirty="0" smtClean="0"/>
              <a:t>complications, whereas </a:t>
            </a:r>
            <a:r>
              <a:rPr lang="en-US" sz="2000" dirty="0"/>
              <a:t>a shorter duration of </a:t>
            </a:r>
            <a:r>
              <a:rPr lang="en-US" sz="2000" dirty="0" smtClean="0"/>
              <a:t>therapy may </a:t>
            </a:r>
            <a:r>
              <a:rPr lang="en-US" sz="2000" dirty="0"/>
              <a:t>be warranted in premenopausal women </a:t>
            </a:r>
            <a:r>
              <a:rPr lang="en-US" sz="2000" dirty="0" smtClean="0"/>
              <a:t>with excess </a:t>
            </a:r>
            <a:r>
              <a:rPr lang="en-US" sz="2000" dirty="0"/>
              <a:t>bleeding from menorrhagia who do </a:t>
            </a:r>
            <a:r>
              <a:rPr lang="en-US" sz="2000" dirty="0" smtClean="0"/>
              <a:t>not have </a:t>
            </a:r>
            <a:r>
              <a:rPr lang="en-US" sz="2000" dirty="0"/>
              <a:t>other indications for antiplatelet therapy</a:t>
            </a:r>
          </a:p>
        </p:txBody>
      </p:sp>
    </p:spTree>
    <p:extLst>
      <p:ext uri="{BB962C8B-B14F-4D97-AF65-F5344CB8AC3E}">
        <p14:creationId xmlns:p14="http://schemas.microsoft.com/office/powerpoint/2010/main" val="133190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82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Beta-blockers, ARBS and ACEI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Major societal guidelines for the use of </a:t>
            </a:r>
            <a:r>
              <a:rPr lang="en-US" sz="2000" dirty="0" smtClean="0"/>
              <a:t>beta-blockers, ARBs,</a:t>
            </a:r>
            <a:r>
              <a:rPr lang="en-US" sz="2000" dirty="0"/>
              <a:t> </a:t>
            </a:r>
            <a:r>
              <a:rPr lang="en-US" sz="2000" dirty="0" smtClean="0"/>
              <a:t>and ACEI</a:t>
            </a:r>
            <a:r>
              <a:rPr lang="en-US" sz="2000" dirty="0"/>
              <a:t> </a:t>
            </a:r>
            <a:r>
              <a:rPr lang="en-US" sz="2000" dirty="0" smtClean="0"/>
              <a:t>in </a:t>
            </a:r>
            <a:r>
              <a:rPr lang="en-US" sz="2000" dirty="0"/>
              <a:t>the treatment of acute myocardial </a:t>
            </a:r>
            <a:r>
              <a:rPr lang="en-US" sz="2000" dirty="0" smtClean="0"/>
              <a:t>infarction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en-US" sz="2000" dirty="0"/>
              <a:t>heart </a:t>
            </a:r>
            <a:r>
              <a:rPr lang="en-US" sz="2000" dirty="0" smtClean="0"/>
              <a:t>failure </a:t>
            </a:r>
            <a:r>
              <a:rPr lang="en-US" sz="2000" dirty="0"/>
              <a:t>should be </a:t>
            </a:r>
            <a:r>
              <a:rPr lang="en-US" sz="2000" dirty="0" smtClean="0"/>
              <a:t>followed for </a:t>
            </a:r>
            <a:r>
              <a:rPr lang="en-US" sz="2000" dirty="0"/>
              <a:t>the use of these agents in patients </a:t>
            </a:r>
            <a:r>
              <a:rPr lang="en-US" sz="2000" dirty="0" smtClean="0"/>
              <a:t>with SCAD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Beta-blockers </a:t>
            </a:r>
            <a:r>
              <a:rPr lang="en-US" sz="2000" dirty="0"/>
              <a:t>may have an </a:t>
            </a:r>
            <a:r>
              <a:rPr lang="en-US" sz="2000" dirty="0" smtClean="0"/>
              <a:t>additional benefit </a:t>
            </a:r>
            <a:r>
              <a:rPr lang="en-US" sz="2000" dirty="0"/>
              <a:t>of preventing the recurrence of </a:t>
            </a:r>
            <a:r>
              <a:rPr lang="en-US" sz="2000" dirty="0" smtClean="0"/>
              <a:t>SCAD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In a </a:t>
            </a:r>
            <a:r>
              <a:rPr lang="en-US" sz="2000" dirty="0"/>
              <a:t>single-center observational study involving </a:t>
            </a:r>
            <a:r>
              <a:rPr lang="en-US" sz="2000" dirty="0" smtClean="0"/>
              <a:t>327 patients</a:t>
            </a:r>
            <a:r>
              <a:rPr lang="en-US" sz="2000" dirty="0"/>
              <a:t>, the use of beta-blockers was </a:t>
            </a:r>
            <a:r>
              <a:rPr lang="en-US" sz="2000" dirty="0" smtClean="0"/>
              <a:t>associated with </a:t>
            </a:r>
            <a:r>
              <a:rPr lang="en-US" sz="2000" dirty="0"/>
              <a:t>a 64% decrease in the incidence of </a:t>
            </a:r>
            <a:r>
              <a:rPr lang="en-US" sz="2000" dirty="0" smtClean="0"/>
              <a:t>recurrent SCAD </a:t>
            </a:r>
            <a:r>
              <a:rPr lang="en-US" sz="2000" dirty="0"/>
              <a:t>over a median of 3.1 years.</a:t>
            </a:r>
          </a:p>
        </p:txBody>
      </p:sp>
    </p:spTree>
    <p:extLst>
      <p:ext uri="{BB962C8B-B14F-4D97-AF65-F5344CB8AC3E}">
        <p14:creationId xmlns:p14="http://schemas.microsoft.com/office/powerpoint/2010/main" val="259264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82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SCAD is not mediated by atherosclerotic </a:t>
            </a:r>
            <a:r>
              <a:rPr lang="en-US" sz="2000" dirty="0" smtClean="0"/>
              <a:t>plaque rupture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D</a:t>
            </a:r>
            <a:r>
              <a:rPr lang="en-US" sz="2000" dirty="0" smtClean="0"/>
              <a:t>ata </a:t>
            </a:r>
            <a:r>
              <a:rPr lang="en-US" sz="2000" dirty="0"/>
              <a:t>are lacking to support </a:t>
            </a:r>
            <a:r>
              <a:rPr lang="en-US" sz="2000" dirty="0" smtClean="0"/>
              <a:t>the routine </a:t>
            </a:r>
            <a:r>
              <a:rPr lang="en-US" sz="2000" dirty="0"/>
              <a:t>use of statins after myocardial </a:t>
            </a:r>
            <a:r>
              <a:rPr lang="en-US" sz="2000" dirty="0" smtClean="0"/>
              <a:t>infarction due </a:t>
            </a:r>
            <a:r>
              <a:rPr lang="en-US" sz="2000" dirty="0"/>
              <a:t>to </a:t>
            </a:r>
            <a:r>
              <a:rPr lang="en-US" sz="2000" dirty="0" smtClean="0"/>
              <a:t>SCAD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92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602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Antianginal</a:t>
            </a:r>
            <a:r>
              <a:rPr lang="en-US" dirty="0" smtClean="0"/>
              <a:t>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Accounts</a:t>
            </a:r>
            <a:r>
              <a:rPr lang="en-US" sz="2000" dirty="0"/>
              <a:t> </a:t>
            </a:r>
            <a:r>
              <a:rPr lang="en-US" sz="2000" dirty="0" smtClean="0"/>
              <a:t>for </a:t>
            </a:r>
            <a:r>
              <a:rPr lang="en-US" sz="2000" dirty="0"/>
              <a:t>20% of readmissions within 30 </a:t>
            </a:r>
            <a:r>
              <a:rPr lang="en-US" sz="2000" dirty="0" smtClean="0"/>
              <a:t>days after </a:t>
            </a:r>
            <a:r>
              <a:rPr lang="en-US" sz="2000" dirty="0"/>
              <a:t>acute myocardial infarction due to </a:t>
            </a:r>
            <a:r>
              <a:rPr lang="en-US" sz="2000" dirty="0" smtClean="0"/>
              <a:t>SCAD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Chest pain </a:t>
            </a:r>
            <a:r>
              <a:rPr lang="en-US" sz="2000" dirty="0" smtClean="0"/>
              <a:t>in patients </a:t>
            </a:r>
            <a:r>
              <a:rPr lang="en-US" sz="2000" dirty="0"/>
              <a:t>with abnormal ischemia testing </a:t>
            </a:r>
            <a:r>
              <a:rPr lang="en-US" sz="2000" dirty="0" smtClean="0"/>
              <a:t>should be </a:t>
            </a:r>
            <a:r>
              <a:rPr lang="en-US" sz="2000" dirty="0"/>
              <a:t>treated with medical therapy and </a:t>
            </a:r>
            <a:r>
              <a:rPr lang="en-US" sz="2000" dirty="0" smtClean="0"/>
              <a:t>investigated with </a:t>
            </a:r>
            <a:r>
              <a:rPr lang="en-US" sz="2000" dirty="0"/>
              <a:t>further cardiac </a:t>
            </a:r>
            <a:r>
              <a:rPr lang="en-US" sz="2000" dirty="0" smtClean="0"/>
              <a:t>testing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Coronary</a:t>
            </a:r>
            <a:r>
              <a:rPr lang="en-US" sz="2000" dirty="0"/>
              <a:t> </a:t>
            </a:r>
            <a:r>
              <a:rPr lang="en-US" sz="2000" dirty="0" smtClean="0"/>
              <a:t>vasospasm</a:t>
            </a:r>
            <a:r>
              <a:rPr lang="en-US" sz="2000" dirty="0"/>
              <a:t>, endothelial dysfunction, </a:t>
            </a:r>
            <a:r>
              <a:rPr lang="en-US" sz="2000" dirty="0" err="1" smtClean="0"/>
              <a:t>microvascular</a:t>
            </a:r>
            <a:r>
              <a:rPr lang="en-US" sz="2000" dirty="0"/>
              <a:t> </a:t>
            </a:r>
            <a:r>
              <a:rPr lang="en-US" sz="2000" dirty="0" smtClean="0"/>
              <a:t>disease</a:t>
            </a:r>
            <a:r>
              <a:rPr lang="en-US" sz="2000" dirty="0"/>
              <a:t>, </a:t>
            </a:r>
            <a:r>
              <a:rPr lang="en-US" sz="2000" dirty="0" err="1"/>
              <a:t>catamenial</a:t>
            </a:r>
            <a:r>
              <a:rPr lang="en-US" sz="2000" dirty="0"/>
              <a:t> chest </a:t>
            </a:r>
            <a:r>
              <a:rPr lang="en-US" sz="2000" dirty="0" smtClean="0"/>
              <a:t>pain, and </a:t>
            </a:r>
            <a:r>
              <a:rPr lang="en-US" sz="2000" dirty="0" err="1" smtClean="0"/>
              <a:t>noncardiac</a:t>
            </a:r>
            <a:r>
              <a:rPr lang="en-US" sz="2000" dirty="0"/>
              <a:t> </a:t>
            </a:r>
            <a:r>
              <a:rPr lang="en-US" sz="2000" dirty="0" smtClean="0"/>
              <a:t>chest </a:t>
            </a:r>
            <a:r>
              <a:rPr lang="en-US" sz="2000" dirty="0"/>
              <a:t>pain should be considered in </a:t>
            </a:r>
            <a:r>
              <a:rPr lang="en-US" sz="2000" dirty="0" smtClean="0"/>
              <a:t>patients who </a:t>
            </a:r>
            <a:r>
              <a:rPr lang="en-US" sz="2000" dirty="0"/>
              <a:t>continue to have atypical chest pain that </a:t>
            </a:r>
            <a:r>
              <a:rPr lang="en-US" sz="2000" dirty="0" smtClean="0"/>
              <a:t>is not </a:t>
            </a:r>
            <a:r>
              <a:rPr lang="en-US" sz="2000" dirty="0"/>
              <a:t>associated with abnormal ischemia </a:t>
            </a:r>
            <a:r>
              <a:rPr lang="en-US" sz="2000" dirty="0" smtClean="0"/>
              <a:t>testing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Nitrates, calcium-channel blockers, and </a:t>
            </a:r>
            <a:r>
              <a:rPr lang="en-US" sz="2000" dirty="0" err="1" smtClean="0"/>
              <a:t>ranolazine</a:t>
            </a:r>
            <a:r>
              <a:rPr lang="en-US" sz="2000" dirty="0"/>
              <a:t> </a:t>
            </a:r>
            <a:r>
              <a:rPr lang="en-US" sz="2000" dirty="0" smtClean="0"/>
              <a:t>are </a:t>
            </a:r>
            <a:r>
              <a:rPr lang="en-US" sz="2000" dirty="0"/>
              <a:t>potential therapies to </a:t>
            </a:r>
            <a:r>
              <a:rPr lang="en-US" sz="2000" dirty="0" smtClean="0"/>
              <a:t>consider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354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4298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Accepted hypothesis - primary </a:t>
            </a:r>
            <a:r>
              <a:rPr lang="en-US" sz="2000" dirty="0"/>
              <a:t>event may be medial dissection or rupture of the vasa </a:t>
            </a:r>
            <a:r>
              <a:rPr lang="en-US" sz="2000" dirty="0" err="1"/>
              <a:t>vasorum</a:t>
            </a:r>
            <a:r>
              <a:rPr lang="en-US" sz="2000" dirty="0"/>
              <a:t> resulting in a secondary intramural hemorrhage and formation of an intramural hematoma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The final common pathway for the development of acute MI is coronary obstruction due to luminal compression, either by a dissection flap or by propagation of an intramural hematoma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0297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82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Prevention of </a:t>
            </a:r>
            <a:r>
              <a:rPr lang="en-US" dirty="0" err="1" smtClean="0"/>
              <a:t>scad</a:t>
            </a:r>
            <a:r>
              <a:rPr lang="en-US" dirty="0" smtClean="0"/>
              <a:t> recurrence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Mortality after SCAD is low — 1% over a </a:t>
            </a:r>
            <a:r>
              <a:rPr lang="en-US" sz="2000" dirty="0" smtClean="0"/>
              <a:t>period of </a:t>
            </a:r>
            <a:r>
              <a:rPr lang="en-US" sz="2000" dirty="0"/>
              <a:t>3 </a:t>
            </a:r>
            <a:r>
              <a:rPr lang="en-US" sz="2000" dirty="0" smtClean="0"/>
              <a:t>years 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incidence of recurrent </a:t>
            </a:r>
            <a:r>
              <a:rPr lang="en-US" sz="2000" dirty="0" smtClean="0"/>
              <a:t>myocardial infarction </a:t>
            </a:r>
            <a:r>
              <a:rPr lang="en-US" sz="2000" dirty="0"/>
              <a:t>is substantial, with 17 to </a:t>
            </a:r>
            <a:r>
              <a:rPr lang="en-US" sz="2000" dirty="0" smtClean="0"/>
              <a:t>18% of</a:t>
            </a:r>
            <a:r>
              <a:rPr lang="en-US" sz="2000" dirty="0"/>
              <a:t> </a:t>
            </a:r>
            <a:r>
              <a:rPr lang="en-US" sz="2000" dirty="0" smtClean="0"/>
              <a:t>patients </a:t>
            </a:r>
            <a:r>
              <a:rPr lang="en-US" sz="2000" dirty="0"/>
              <a:t>having recurrent myocardial </a:t>
            </a:r>
            <a:r>
              <a:rPr lang="en-US" sz="2000" dirty="0" smtClean="0"/>
              <a:t>infarction over </a:t>
            </a:r>
            <a:r>
              <a:rPr lang="en-US" sz="2000" dirty="0"/>
              <a:t>a span of 3 to 4 </a:t>
            </a:r>
            <a:r>
              <a:rPr lang="en-US" sz="2000" dirty="0" smtClean="0"/>
              <a:t>years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</a:t>
            </a:r>
            <a:r>
              <a:rPr lang="en-US" sz="2000" dirty="0"/>
              <a:t>majority of </a:t>
            </a:r>
            <a:r>
              <a:rPr lang="en-US" sz="2000" dirty="0" smtClean="0"/>
              <a:t>these recurrent </a:t>
            </a:r>
            <a:r>
              <a:rPr lang="en-US" sz="2000" dirty="0"/>
              <a:t>myocardial infarctions are due to </a:t>
            </a:r>
            <a:r>
              <a:rPr lang="en-US" sz="2000" dirty="0" smtClean="0"/>
              <a:t>recurrent SCAD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214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3536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Recurrent SCAD is defined as </a:t>
            </a:r>
            <a:r>
              <a:rPr lang="en-US" sz="2000" dirty="0" smtClean="0"/>
              <a:t>a new </a:t>
            </a:r>
            <a:r>
              <a:rPr lang="en-US" sz="2000" dirty="0"/>
              <a:t>dissection event that is temporally </a:t>
            </a:r>
            <a:r>
              <a:rPr lang="en-US" sz="2000" dirty="0" smtClean="0"/>
              <a:t>separated from </a:t>
            </a:r>
            <a:r>
              <a:rPr lang="en-US" sz="2000" dirty="0"/>
              <a:t>the index SCAD event, usually in a </a:t>
            </a:r>
            <a:r>
              <a:rPr lang="en-US" sz="2000" dirty="0" smtClean="0"/>
              <a:t>different coronary artery 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Pathophysiologically</a:t>
            </a:r>
            <a:r>
              <a:rPr lang="en-US" sz="2000" dirty="0"/>
              <a:t> </a:t>
            </a:r>
            <a:r>
              <a:rPr lang="en-US" sz="2000" dirty="0" smtClean="0"/>
              <a:t>distinct </a:t>
            </a:r>
            <a:r>
              <a:rPr lang="en-US" sz="2000" dirty="0"/>
              <a:t>from SCAD extension, the expansion </a:t>
            </a:r>
            <a:r>
              <a:rPr lang="en-US" sz="2000" dirty="0" smtClean="0"/>
              <a:t>of a </a:t>
            </a:r>
            <a:r>
              <a:rPr lang="en-US" sz="2000" dirty="0"/>
              <a:t>known area of intramural hematoma </a:t>
            </a:r>
            <a:r>
              <a:rPr lang="en-US" sz="2000" dirty="0" smtClean="0"/>
              <a:t>causing clinical </a:t>
            </a:r>
            <a:r>
              <a:rPr lang="en-US" sz="2000" dirty="0"/>
              <a:t>worsening or repeated elevation in </a:t>
            </a:r>
            <a:r>
              <a:rPr lang="en-US" sz="2000" dirty="0" smtClean="0"/>
              <a:t>cardiac enzyme </a:t>
            </a:r>
            <a:r>
              <a:rPr lang="en-US" sz="2000" dirty="0"/>
              <a:t>levels during the acute phase </a:t>
            </a:r>
            <a:r>
              <a:rPr lang="en-US" sz="2000" dirty="0" smtClean="0"/>
              <a:t>of SCAD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Rates </a:t>
            </a:r>
            <a:r>
              <a:rPr lang="en-US" sz="2000" dirty="0"/>
              <a:t>of recurrence have ranged from </a:t>
            </a:r>
            <a:r>
              <a:rPr lang="en-US" sz="2000" dirty="0" smtClean="0"/>
              <a:t>5% over </a:t>
            </a:r>
            <a:r>
              <a:rPr lang="en-US" sz="2000" dirty="0"/>
              <a:t>a median of 22 </a:t>
            </a:r>
            <a:r>
              <a:rPr lang="en-US" sz="2000" dirty="0" smtClean="0"/>
              <a:t>months to </a:t>
            </a:r>
            <a:r>
              <a:rPr lang="en-US" sz="2000" dirty="0"/>
              <a:t>15% over </a:t>
            </a:r>
            <a:r>
              <a:rPr lang="en-US" sz="2000" dirty="0" smtClean="0"/>
              <a:t>a median </a:t>
            </a:r>
            <a:r>
              <a:rPr lang="en-US" sz="2000" dirty="0"/>
              <a:t>of 27 months</a:t>
            </a:r>
          </a:p>
        </p:txBody>
      </p:sp>
    </p:spTree>
    <p:extLst>
      <p:ext uri="{BB962C8B-B14F-4D97-AF65-F5344CB8AC3E}">
        <p14:creationId xmlns:p14="http://schemas.microsoft.com/office/powerpoint/2010/main" val="407126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60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Factors associated </a:t>
            </a:r>
            <a:r>
              <a:rPr lang="en-US" sz="2000" dirty="0" smtClean="0"/>
              <a:t>with SCAD </a:t>
            </a:r>
            <a:r>
              <a:rPr lang="en-US" sz="2000" dirty="0"/>
              <a:t>recurrence are a history of </a:t>
            </a:r>
            <a:r>
              <a:rPr lang="en-US" sz="2000" dirty="0" smtClean="0"/>
              <a:t>hypertension,</a:t>
            </a:r>
            <a:r>
              <a:rPr lang="en-US" sz="2000" dirty="0"/>
              <a:t> </a:t>
            </a:r>
            <a:r>
              <a:rPr lang="en-US" sz="2000" dirty="0" err="1" smtClean="0"/>
              <a:t>fibromuscular</a:t>
            </a:r>
            <a:r>
              <a:rPr lang="en-US" sz="2000" dirty="0" smtClean="0"/>
              <a:t> dysplasia, migraine headaches,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en-US" sz="2000" dirty="0"/>
              <a:t>coronary-artery </a:t>
            </a:r>
            <a:r>
              <a:rPr lang="en-US" sz="2000" dirty="0" smtClean="0"/>
              <a:t>tortuosity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Given </a:t>
            </a:r>
            <a:r>
              <a:rPr lang="en-US" sz="2000" dirty="0"/>
              <a:t>the </a:t>
            </a:r>
            <a:r>
              <a:rPr lang="en-US" sz="2000" dirty="0" smtClean="0"/>
              <a:t>potential benefit </a:t>
            </a:r>
            <a:r>
              <a:rPr lang="en-US" sz="2000" dirty="0"/>
              <a:t>of beta-blockers in preventing </a:t>
            </a:r>
            <a:r>
              <a:rPr lang="en-US" sz="2000" dirty="0" smtClean="0"/>
              <a:t>recurrence, preferential </a:t>
            </a:r>
            <a:r>
              <a:rPr lang="en-US" sz="2000" dirty="0"/>
              <a:t>prescription of </a:t>
            </a:r>
            <a:r>
              <a:rPr lang="en-US" sz="2000" dirty="0" smtClean="0"/>
              <a:t>beta-blockers could </a:t>
            </a:r>
            <a:r>
              <a:rPr lang="en-US" sz="2000" dirty="0"/>
              <a:t>be considered for the treatment of </a:t>
            </a:r>
            <a:r>
              <a:rPr lang="en-US" sz="2000" dirty="0" smtClean="0"/>
              <a:t>hypertension 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Patients </a:t>
            </a:r>
            <a:r>
              <a:rPr lang="en-US" sz="2000" dirty="0" smtClean="0"/>
              <a:t>are advised </a:t>
            </a:r>
            <a:r>
              <a:rPr lang="en-US" sz="2000" dirty="0"/>
              <a:t>to avoid isometric exercise, </a:t>
            </a:r>
            <a:r>
              <a:rPr lang="en-US" sz="2000" dirty="0" smtClean="0"/>
              <a:t>high-intensity endurance </a:t>
            </a:r>
            <a:r>
              <a:rPr lang="en-US" sz="2000" dirty="0"/>
              <a:t>training, exercising to the point </a:t>
            </a:r>
            <a:r>
              <a:rPr lang="en-US" sz="2000" dirty="0" smtClean="0"/>
              <a:t>of exhaustion</a:t>
            </a:r>
            <a:r>
              <a:rPr lang="en-US" sz="2000" dirty="0"/>
              <a:t>, and activities that involve a </a:t>
            </a:r>
            <a:r>
              <a:rPr lang="en-US" sz="2000" dirty="0" smtClean="0"/>
              <a:t>prolonged </a:t>
            </a:r>
            <a:r>
              <a:rPr lang="en-US" sz="2000" dirty="0" err="1" smtClean="0"/>
              <a:t>Valsalva</a:t>
            </a:r>
            <a:r>
              <a:rPr lang="en-US" sz="2000" dirty="0" smtClean="0"/>
              <a:t> </a:t>
            </a:r>
            <a:r>
              <a:rPr lang="en-US" sz="2000" dirty="0"/>
              <a:t>maneuver</a:t>
            </a:r>
          </a:p>
        </p:txBody>
      </p:sp>
    </p:spTree>
    <p:extLst>
      <p:ext uri="{BB962C8B-B14F-4D97-AF65-F5344CB8AC3E}">
        <p14:creationId xmlns:p14="http://schemas.microsoft.com/office/powerpoint/2010/main" val="22991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34628"/>
          </a:xfrm>
        </p:spPr>
        <p:txBody>
          <a:bodyPr>
            <a:normAutofit fontScale="90000"/>
          </a:bodyPr>
          <a:lstStyle/>
          <a:p>
            <a:r>
              <a:rPr lang="en-US" sz="2200" b="1" dirty="0"/>
              <a:t>Assessment and Management of</a:t>
            </a:r>
            <a:br>
              <a:rPr lang="en-US" sz="2200" b="1" dirty="0"/>
            </a:br>
            <a:r>
              <a:rPr lang="en-US" sz="2200" b="1" dirty="0" err="1"/>
              <a:t>Extracoronary</a:t>
            </a:r>
            <a:r>
              <a:rPr lang="en-US" sz="2200" b="1" dirty="0"/>
              <a:t> Vascular Abnormalities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T</a:t>
            </a:r>
            <a:r>
              <a:rPr lang="en-US" sz="2000" dirty="0" smtClean="0"/>
              <a:t>he prevalence of </a:t>
            </a:r>
            <a:r>
              <a:rPr lang="en-US" sz="2000" dirty="0"/>
              <a:t>coexisting arterial abnormalities outside </a:t>
            </a:r>
            <a:r>
              <a:rPr lang="en-US" sz="2000" dirty="0" smtClean="0"/>
              <a:t>the heart </a:t>
            </a:r>
            <a:r>
              <a:rPr lang="en-US" sz="2000" dirty="0"/>
              <a:t>among patients with SCAD is high, </a:t>
            </a:r>
            <a:r>
              <a:rPr lang="en-US" sz="2000" dirty="0" smtClean="0"/>
              <a:t>axial imaging </a:t>
            </a:r>
            <a:r>
              <a:rPr lang="en-US" sz="2000" dirty="0"/>
              <a:t>from the head to pelvis with </a:t>
            </a:r>
            <a:r>
              <a:rPr lang="en-US" sz="2000" dirty="0" smtClean="0"/>
              <a:t>dedicated computed </a:t>
            </a:r>
            <a:r>
              <a:rPr lang="en-US" sz="2000" dirty="0"/>
              <a:t>tomographic angiography or </a:t>
            </a:r>
            <a:r>
              <a:rPr lang="en-US" sz="2000" dirty="0" smtClean="0"/>
              <a:t>magnetic resonance </a:t>
            </a:r>
            <a:r>
              <a:rPr lang="en-US" sz="2000" dirty="0"/>
              <a:t>angiography is </a:t>
            </a:r>
            <a:r>
              <a:rPr lang="en-US" sz="2000" dirty="0" smtClean="0"/>
              <a:t>recommended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The </a:t>
            </a:r>
            <a:r>
              <a:rPr lang="en-US" sz="2000" dirty="0"/>
              <a:t>yield and benefit of periodically </a:t>
            </a:r>
            <a:r>
              <a:rPr lang="en-US" sz="2000" dirty="0" smtClean="0"/>
              <a:t>repeating vascular </a:t>
            </a:r>
            <a:r>
              <a:rPr lang="en-US" sz="2000" dirty="0"/>
              <a:t>imaging with axial imaging are unknown</a:t>
            </a:r>
          </a:p>
        </p:txBody>
      </p:sp>
    </p:spTree>
    <p:extLst>
      <p:ext uri="{BB962C8B-B14F-4D97-AF65-F5344CB8AC3E}">
        <p14:creationId xmlns:p14="http://schemas.microsoft.com/office/powerpoint/2010/main" val="174877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602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Improvement in Quality of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Appropriate screening</a:t>
            </a:r>
            <a:r>
              <a:rPr lang="en-US" sz="2000" dirty="0"/>
              <a:t>, </a:t>
            </a:r>
            <a:r>
              <a:rPr lang="en-US" sz="2000" dirty="0" smtClean="0"/>
              <a:t>treatment of migraine headaches, anxiety</a:t>
            </a:r>
            <a:r>
              <a:rPr lang="en-US" sz="2000" dirty="0"/>
              <a:t>, depression, </a:t>
            </a:r>
            <a:r>
              <a:rPr lang="en-US" sz="2000" dirty="0" smtClean="0"/>
              <a:t>and post-traumatic </a:t>
            </a:r>
            <a:r>
              <a:rPr lang="en-US" sz="2000" dirty="0"/>
              <a:t>stress disorder that </a:t>
            </a:r>
            <a:r>
              <a:rPr lang="en-US" sz="2000" dirty="0" smtClean="0"/>
              <a:t>commonly occur </a:t>
            </a:r>
            <a:r>
              <a:rPr lang="en-US" sz="2000" dirty="0"/>
              <a:t>in patients after SCAD have a </a:t>
            </a:r>
            <a:r>
              <a:rPr lang="en-US" sz="2000" dirty="0" smtClean="0"/>
              <a:t>considerable effect </a:t>
            </a:r>
            <a:r>
              <a:rPr lang="en-US" sz="2000" dirty="0"/>
              <a:t>on patients’ quality of life</a:t>
            </a:r>
          </a:p>
        </p:txBody>
      </p:sp>
    </p:spTree>
    <p:extLst>
      <p:ext uri="{BB962C8B-B14F-4D97-AF65-F5344CB8AC3E}">
        <p14:creationId xmlns:p14="http://schemas.microsoft.com/office/powerpoint/2010/main" val="289781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060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D</a:t>
            </a:r>
            <a:r>
              <a:rPr lang="en-US" sz="2000" dirty="0" smtClean="0"/>
              <a:t>isproportionately </a:t>
            </a:r>
            <a:r>
              <a:rPr lang="en-US" sz="2000" dirty="0"/>
              <a:t>affects </a:t>
            </a:r>
            <a:r>
              <a:rPr lang="en-US" sz="2000" dirty="0" smtClean="0"/>
              <a:t>women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E</a:t>
            </a:r>
            <a:r>
              <a:rPr lang="en-US" sz="2000" dirty="0" smtClean="0"/>
              <a:t>ntity </a:t>
            </a:r>
            <a:r>
              <a:rPr lang="en-US" sz="2000" dirty="0"/>
              <a:t>that is </a:t>
            </a:r>
            <a:r>
              <a:rPr lang="en-US" sz="2000" dirty="0" err="1"/>
              <a:t>pathophysiologically</a:t>
            </a:r>
            <a:r>
              <a:rPr lang="en-US" sz="2000" dirty="0"/>
              <a:t> </a:t>
            </a:r>
            <a:r>
              <a:rPr lang="en-US" sz="2000" dirty="0" smtClean="0"/>
              <a:t>distinct from </a:t>
            </a:r>
            <a:r>
              <a:rPr lang="en-US" sz="2000" dirty="0"/>
              <a:t>atherosclerotic myocardial </a:t>
            </a:r>
            <a:r>
              <a:rPr lang="en-US" sz="2000" dirty="0" smtClean="0"/>
              <a:t>infarction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Medical</a:t>
            </a:r>
            <a:r>
              <a:rPr lang="en-US" sz="2000" dirty="0"/>
              <a:t> </a:t>
            </a:r>
            <a:r>
              <a:rPr lang="en-US" sz="2000" dirty="0" smtClean="0"/>
              <a:t>management </a:t>
            </a:r>
            <a:r>
              <a:rPr lang="en-US" sz="2000" dirty="0"/>
              <a:t>is preferred over attempts </a:t>
            </a:r>
            <a:r>
              <a:rPr lang="en-US" sz="2000" dirty="0" smtClean="0"/>
              <a:t>at revascularization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M</a:t>
            </a:r>
            <a:r>
              <a:rPr lang="en-US" sz="2000" dirty="0" smtClean="0"/>
              <a:t>ay </a:t>
            </a:r>
            <a:r>
              <a:rPr lang="en-US" sz="2000" dirty="0"/>
              <a:t>be a first </a:t>
            </a:r>
            <a:r>
              <a:rPr lang="en-US" sz="2000" dirty="0" smtClean="0"/>
              <a:t>manifestation of </a:t>
            </a:r>
            <a:r>
              <a:rPr lang="en-US" sz="2000" dirty="0"/>
              <a:t>an underlying systemic </a:t>
            </a:r>
            <a:r>
              <a:rPr lang="en-US" sz="2000" dirty="0" err="1" smtClean="0"/>
              <a:t>arteriopathy</a:t>
            </a:r>
            <a:r>
              <a:rPr lang="en-US" sz="2000" dirty="0" smtClean="0"/>
              <a:t>, and </a:t>
            </a:r>
            <a:r>
              <a:rPr lang="en-US" sz="2000" dirty="0"/>
              <a:t>the diagnosis and treatment of </a:t>
            </a:r>
            <a:r>
              <a:rPr lang="en-US" sz="2000" dirty="0" err="1" smtClean="0"/>
              <a:t>extracoronary</a:t>
            </a:r>
            <a:r>
              <a:rPr lang="en-US" sz="2000" dirty="0"/>
              <a:t> </a:t>
            </a:r>
            <a:r>
              <a:rPr lang="en-US" sz="2000" dirty="0" smtClean="0"/>
              <a:t>vascular </a:t>
            </a:r>
            <a:r>
              <a:rPr lang="en-US" sz="2000" dirty="0"/>
              <a:t>abnormalities are important </a:t>
            </a:r>
            <a:r>
              <a:rPr lang="en-US" sz="2000" dirty="0" smtClean="0"/>
              <a:t>components in </a:t>
            </a:r>
            <a:r>
              <a:rPr lang="en-US" sz="2000" dirty="0"/>
              <a:t>the comprehensive care of </a:t>
            </a:r>
            <a:r>
              <a:rPr lang="en-US" sz="2000" dirty="0" smtClean="0"/>
              <a:t>patients with </a:t>
            </a:r>
            <a:r>
              <a:rPr lang="en-US" sz="2000" dirty="0"/>
              <a:t>SCAD</a:t>
            </a:r>
          </a:p>
        </p:txBody>
      </p:sp>
    </p:spTree>
    <p:extLst>
      <p:ext uri="{BB962C8B-B14F-4D97-AF65-F5344CB8AC3E}">
        <p14:creationId xmlns:p14="http://schemas.microsoft.com/office/powerpoint/2010/main" val="69527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5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664" y="914400"/>
            <a:ext cx="8260672" cy="1039427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13855"/>
            <a:ext cx="9047018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3964" y="3657600"/>
            <a:ext cx="86106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/>
              <a:t>A normal coronary artery appears as a smooth </a:t>
            </a:r>
            <a:r>
              <a:rPr lang="en-US" sz="1400" dirty="0" smtClean="0"/>
              <a:t>vessel free </a:t>
            </a:r>
            <a:r>
              <a:rPr lang="en-US" sz="1400" dirty="0"/>
              <a:t>of luminal irregularities. Asterisks indicate a </a:t>
            </a:r>
            <a:r>
              <a:rPr lang="en-US" sz="1400" dirty="0" err="1" smtClean="0"/>
              <a:t>guidewire</a:t>
            </a:r>
            <a:r>
              <a:rPr lang="en-US" sz="1400" dirty="0" smtClean="0"/>
              <a:t> shadow </a:t>
            </a:r>
            <a:r>
              <a:rPr lang="en-US" sz="1400" dirty="0"/>
              <a:t>artifact. Type 1 spontaneous </a:t>
            </a:r>
            <a:r>
              <a:rPr lang="en-US" sz="1400" dirty="0" smtClean="0"/>
              <a:t>coronary-artery dissection </a:t>
            </a:r>
            <a:r>
              <a:rPr lang="en-US" sz="1400" dirty="0"/>
              <a:t>(SCAD) has the pathognomonic </a:t>
            </a:r>
            <a:r>
              <a:rPr lang="en-US" sz="1400" dirty="0" smtClean="0"/>
              <a:t>angiographic appearance </a:t>
            </a:r>
            <a:r>
              <a:rPr lang="en-US" sz="1400" dirty="0"/>
              <a:t>of an arterial dissection, including </a:t>
            </a:r>
            <a:r>
              <a:rPr lang="en-US" sz="1400" dirty="0" smtClean="0"/>
              <a:t>multiple radiolucent </a:t>
            </a:r>
            <a:r>
              <a:rPr lang="en-US" sz="1400" dirty="0"/>
              <a:t>lumens due to an intimal tear that </a:t>
            </a:r>
            <a:r>
              <a:rPr lang="en-US" sz="1400" dirty="0" smtClean="0"/>
              <a:t>causes contrast </a:t>
            </a:r>
            <a:r>
              <a:rPr lang="en-US" sz="1400" dirty="0"/>
              <a:t>dye to penetrate through two flow </a:t>
            </a:r>
            <a:r>
              <a:rPr lang="en-US" sz="1400" dirty="0" smtClean="0"/>
              <a:t>channels. A </a:t>
            </a:r>
            <a:r>
              <a:rPr lang="en-US" sz="1400" dirty="0"/>
              <a:t>radiolucent flap separating the two flow channels </a:t>
            </a:r>
            <a:r>
              <a:rPr lang="en-US" sz="1400" dirty="0" smtClean="0"/>
              <a:t>is visible </a:t>
            </a:r>
            <a:r>
              <a:rPr lang="en-US" sz="1400" dirty="0"/>
              <a:t>on angiography (left image, arrow). Type 1 </a:t>
            </a:r>
            <a:r>
              <a:rPr lang="en-US" sz="1400" dirty="0" smtClean="0"/>
              <a:t>SCAD also </a:t>
            </a:r>
            <a:r>
              <a:rPr lang="en-US" sz="1400" dirty="0"/>
              <a:t>can result in retention of contrast dye within </a:t>
            </a:r>
            <a:r>
              <a:rPr lang="en-US" sz="1400" dirty="0" smtClean="0"/>
              <a:t>the intimal </a:t>
            </a:r>
            <a:r>
              <a:rPr lang="en-US" sz="1400" dirty="0"/>
              <a:t>tear or slow clearing of contrast material. </a:t>
            </a:r>
            <a:r>
              <a:rPr lang="en-US" sz="1400" dirty="0" smtClean="0"/>
              <a:t>On optical </a:t>
            </a:r>
            <a:r>
              <a:rPr lang="en-US" sz="1400" dirty="0"/>
              <a:t>coherence tomography (OCT), an intimal </a:t>
            </a:r>
            <a:r>
              <a:rPr lang="en-US" sz="1400" dirty="0" smtClean="0"/>
              <a:t>tear (right </a:t>
            </a:r>
            <a:r>
              <a:rPr lang="en-US" sz="1400" dirty="0"/>
              <a:t>image, arrow) separating the true lumen from </a:t>
            </a:r>
            <a:r>
              <a:rPr lang="en-US" sz="1400" dirty="0" smtClean="0"/>
              <a:t>the false </a:t>
            </a:r>
            <a:r>
              <a:rPr lang="en-US" sz="1400" dirty="0"/>
              <a:t>lumen (FL) is shown. Double-headed arrows </a:t>
            </a:r>
            <a:r>
              <a:rPr lang="en-US" sz="1400" dirty="0" smtClean="0"/>
              <a:t>indicate an </a:t>
            </a:r>
            <a:r>
              <a:rPr lang="en-US" sz="1400" dirty="0"/>
              <a:t>intramural hematoma.</a:t>
            </a:r>
          </a:p>
        </p:txBody>
      </p:sp>
    </p:spTree>
    <p:extLst>
      <p:ext uri="{BB962C8B-B14F-4D97-AF65-F5344CB8AC3E}">
        <p14:creationId xmlns:p14="http://schemas.microsoft.com/office/powerpoint/2010/main" val="108170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855"/>
            <a:ext cx="9144000" cy="2972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3130045"/>
            <a:ext cx="9067800" cy="3658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/>
              <a:t>Type 2 SCAD is the </a:t>
            </a:r>
            <a:r>
              <a:rPr lang="en-US" sz="1200" dirty="0" smtClean="0"/>
              <a:t>most common </a:t>
            </a:r>
            <a:r>
              <a:rPr lang="en-US" sz="1200" dirty="0"/>
              <a:t>type; 60 to 75% of patients with SCAD </a:t>
            </a:r>
            <a:r>
              <a:rPr lang="en-US" sz="1200" dirty="0" smtClean="0"/>
              <a:t>have this </a:t>
            </a:r>
            <a:r>
              <a:rPr lang="en-US" sz="1200" dirty="0"/>
              <a:t>angiographic </a:t>
            </a:r>
            <a:r>
              <a:rPr lang="en-US" sz="1200" dirty="0" smtClean="0"/>
              <a:t>diagnosis. Type </a:t>
            </a:r>
            <a:r>
              <a:rPr lang="en-US" sz="1200" dirty="0"/>
              <a:t>2 SCAD is </a:t>
            </a:r>
            <a:r>
              <a:rPr lang="en-US" sz="1200" dirty="0" smtClean="0"/>
              <a:t>characterized by </a:t>
            </a:r>
            <a:r>
              <a:rPr lang="en-US" sz="1200" dirty="0"/>
              <a:t>the absence of an intimal tear and appears as </a:t>
            </a:r>
            <a:r>
              <a:rPr lang="en-US" sz="1200" dirty="0" smtClean="0"/>
              <a:t>a long </a:t>
            </a:r>
            <a:r>
              <a:rPr lang="en-US" sz="1200" dirty="0"/>
              <a:t>segment of diffusely narrowed artery because </a:t>
            </a:r>
            <a:r>
              <a:rPr lang="en-US" sz="1200" dirty="0" smtClean="0"/>
              <a:t>of an </a:t>
            </a:r>
            <a:r>
              <a:rPr lang="en-US" sz="1200" dirty="0"/>
              <a:t>intramural hematoma that causes stenosis of </a:t>
            </a:r>
            <a:r>
              <a:rPr lang="en-US" sz="1200" dirty="0" smtClean="0"/>
              <a:t>varying severity. Type </a:t>
            </a:r>
            <a:r>
              <a:rPr lang="en-US" sz="1200" dirty="0"/>
              <a:t>2 SCAD lesions are long (</a:t>
            </a:r>
            <a:r>
              <a:rPr lang="en-US" sz="1200" dirty="0" smtClean="0"/>
              <a:t>typically &gt;20 </a:t>
            </a:r>
            <a:r>
              <a:rPr lang="en-US" sz="1200" dirty="0"/>
              <a:t>mm), often appear as an abrupt caliber change </a:t>
            </a:r>
            <a:r>
              <a:rPr lang="en-US" sz="1200" dirty="0" smtClean="0"/>
              <a:t>in the </a:t>
            </a:r>
            <a:r>
              <a:rPr lang="en-US" sz="1200" dirty="0"/>
              <a:t>artery (angiographic images, square brackets), </a:t>
            </a:r>
            <a:r>
              <a:rPr lang="en-US" sz="1200" dirty="0" smtClean="0"/>
              <a:t>and will either </a:t>
            </a:r>
            <a:r>
              <a:rPr lang="en-US" sz="1200" dirty="0"/>
              <a:t>be flanked by an artery of normal </a:t>
            </a:r>
            <a:r>
              <a:rPr lang="en-US" sz="1200" dirty="0" smtClean="0"/>
              <a:t>caliber (type </a:t>
            </a:r>
            <a:r>
              <a:rPr lang="en-US" sz="1200" dirty="0"/>
              <a:t>2A) or continue to the tip of the artery (type 2B</a:t>
            </a:r>
            <a:r>
              <a:rPr lang="en-US" sz="1200" dirty="0" smtClean="0"/>
              <a:t>). OCT </a:t>
            </a:r>
            <a:r>
              <a:rPr lang="en-US" sz="1200" dirty="0"/>
              <a:t>imaging shows an intramural hematoma</a:t>
            </a:r>
            <a:r>
              <a:rPr lang="en-US" sz="1200" dirty="0" smtClean="0"/>
              <a:t>.</a:t>
            </a:r>
            <a:r>
              <a:rPr lang="en-US" sz="1200" dirty="0"/>
              <a:t> The type </a:t>
            </a:r>
            <a:r>
              <a:rPr lang="en-US" sz="1200" dirty="0" smtClean="0"/>
              <a:t>3 variant </a:t>
            </a:r>
            <a:r>
              <a:rPr lang="en-US" sz="1200" dirty="0"/>
              <a:t>is the least common type of SCAD and the </a:t>
            </a:r>
            <a:r>
              <a:rPr lang="en-US" sz="1200" dirty="0" smtClean="0"/>
              <a:t>most challenging </a:t>
            </a:r>
            <a:r>
              <a:rPr lang="en-US" sz="1200" dirty="0"/>
              <a:t>type to recognize on angiography. The </a:t>
            </a:r>
            <a:r>
              <a:rPr lang="en-US" sz="1200" dirty="0" smtClean="0"/>
              <a:t>appearance also </a:t>
            </a:r>
            <a:r>
              <a:rPr lang="en-US" sz="1200" dirty="0"/>
              <a:t>suggests compression by an </a:t>
            </a:r>
            <a:r>
              <a:rPr lang="en-US" sz="1200" dirty="0" smtClean="0"/>
              <a:t>intramural hematoma</a:t>
            </a:r>
            <a:r>
              <a:rPr lang="en-US" sz="1200" dirty="0"/>
              <a:t>, but type 3 SCAD is usually 20 mm or </a:t>
            </a:r>
            <a:r>
              <a:rPr lang="en-US" sz="1200" dirty="0" smtClean="0"/>
              <a:t>less in </a:t>
            </a:r>
            <a:r>
              <a:rPr lang="en-US" sz="1200" dirty="0"/>
              <a:t>length. Type 3 SCAD is described as an </a:t>
            </a:r>
            <a:r>
              <a:rPr lang="en-US" sz="1200" dirty="0" smtClean="0"/>
              <a:t>atherosclerosis mimic, and </a:t>
            </a:r>
            <a:r>
              <a:rPr lang="en-US" sz="1200" dirty="0"/>
              <a:t>intracoronary imaging is often </a:t>
            </a:r>
            <a:r>
              <a:rPr lang="en-US" sz="1200" dirty="0" smtClean="0"/>
              <a:t>necessary to </a:t>
            </a:r>
            <a:r>
              <a:rPr lang="en-US" sz="1200" dirty="0"/>
              <a:t>confirm the diagnosis. This type should be </a:t>
            </a:r>
            <a:r>
              <a:rPr lang="en-US" sz="1200" dirty="0" smtClean="0"/>
              <a:t>considered when </a:t>
            </a:r>
            <a:r>
              <a:rPr lang="en-US" sz="1200" dirty="0"/>
              <a:t>there is a high index of suspicion for </a:t>
            </a:r>
            <a:r>
              <a:rPr lang="en-US" sz="1200" dirty="0" smtClean="0"/>
              <a:t>SCAD, atherosclerosis </a:t>
            </a:r>
            <a:r>
              <a:rPr lang="en-US" sz="1200" dirty="0"/>
              <a:t>is absent in the remainder of the </a:t>
            </a:r>
            <a:r>
              <a:rPr lang="en-US" sz="1200" dirty="0" smtClean="0"/>
              <a:t>coronary vasculature</a:t>
            </a:r>
            <a:r>
              <a:rPr lang="en-US" sz="1200" dirty="0"/>
              <a:t>, the lesion is linear and long (11 to </a:t>
            </a:r>
            <a:r>
              <a:rPr lang="en-US" sz="1200" dirty="0" smtClean="0"/>
              <a:t>20 mm</a:t>
            </a:r>
            <a:r>
              <a:rPr lang="en-US" sz="1200" dirty="0"/>
              <a:t>), or coronary tortuosity is </a:t>
            </a:r>
            <a:r>
              <a:rPr lang="en-US" sz="1200" dirty="0" smtClean="0"/>
              <a:t>present. </a:t>
            </a:r>
            <a:r>
              <a:rPr lang="en-US" sz="1200" dirty="0"/>
              <a:t>As with type </a:t>
            </a:r>
            <a:r>
              <a:rPr lang="en-US" sz="1200" dirty="0" smtClean="0"/>
              <a:t>2 SCAD </a:t>
            </a:r>
            <a:r>
              <a:rPr lang="en-US" sz="1200" dirty="0"/>
              <a:t>lesions, OCT imaging reveals a compressive </a:t>
            </a:r>
            <a:r>
              <a:rPr lang="en-US" sz="1200" dirty="0" smtClean="0"/>
              <a:t>intramural hematoma</a:t>
            </a:r>
            <a:r>
              <a:rPr lang="en-US" sz="1200" dirty="0"/>
              <a:t>. Intracoronary nitroglycerin can be </a:t>
            </a:r>
            <a:r>
              <a:rPr lang="en-US" sz="1200" dirty="0" smtClean="0"/>
              <a:t>administered during </a:t>
            </a:r>
            <a:r>
              <a:rPr lang="en-US" sz="1200" dirty="0"/>
              <a:t>angiography, particularly when type </a:t>
            </a:r>
            <a:r>
              <a:rPr lang="en-US" sz="1200" dirty="0" smtClean="0"/>
              <a:t>2 or </a:t>
            </a:r>
            <a:r>
              <a:rPr lang="en-US" sz="1200" dirty="0"/>
              <a:t>type 3 SCAD is suspected, to rule out the </a:t>
            </a:r>
            <a:r>
              <a:rPr lang="en-US" sz="1200" dirty="0" smtClean="0"/>
              <a:t>possibility that </a:t>
            </a:r>
            <a:r>
              <a:rPr lang="en-US" sz="1200" dirty="0"/>
              <a:t>coronary vasospasm is causing the </a:t>
            </a:r>
            <a:r>
              <a:rPr lang="en-US" sz="1200" dirty="0" smtClean="0"/>
              <a:t>angiographic abnormality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5961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200" y="2514600"/>
            <a:ext cx="8839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/>
              <a:t>Finally, type 4 </a:t>
            </a:r>
            <a:r>
              <a:rPr lang="en-US" sz="1400" dirty="0" smtClean="0"/>
              <a:t>SCAD </a:t>
            </a:r>
            <a:r>
              <a:rPr lang="en-US" sz="1400" dirty="0"/>
              <a:t>has been </a:t>
            </a:r>
            <a:r>
              <a:rPr lang="en-US" sz="1400" dirty="0" smtClean="0"/>
              <a:t>described as </a:t>
            </a:r>
            <a:r>
              <a:rPr lang="en-US" sz="1400" dirty="0"/>
              <a:t>a complete occlusion of the vessel (arrow</a:t>
            </a:r>
            <a:r>
              <a:rPr lang="en-US" sz="1400" dirty="0" smtClean="0"/>
              <a:t>). Its </a:t>
            </a:r>
            <a:r>
              <a:rPr lang="en-US" sz="1400" dirty="0"/>
              <a:t>appearance may be similar to that of </a:t>
            </a:r>
            <a:r>
              <a:rPr lang="en-US" sz="1400" dirty="0" smtClean="0"/>
              <a:t>thromboembolic occlusion</a:t>
            </a:r>
            <a:r>
              <a:rPr lang="en-US" sz="1400" dirty="0"/>
              <a:t>, and dissection as the cause of </a:t>
            </a:r>
            <a:r>
              <a:rPr lang="en-US" sz="1400" dirty="0" smtClean="0"/>
              <a:t>occlusion may </a:t>
            </a:r>
            <a:r>
              <a:rPr lang="en-US" sz="1400" dirty="0"/>
              <a:t>be evident only when the underlying vessel </a:t>
            </a:r>
            <a:r>
              <a:rPr lang="en-US" sz="1400" dirty="0" smtClean="0"/>
              <a:t>architecture appears </a:t>
            </a:r>
            <a:r>
              <a:rPr lang="en-US" sz="1400" dirty="0"/>
              <a:t>after vessel recanalization or after </a:t>
            </a:r>
            <a:r>
              <a:rPr lang="en-US" sz="1400" dirty="0" smtClean="0"/>
              <a:t>exclusion of </a:t>
            </a:r>
            <a:r>
              <a:rPr lang="en-US" sz="1400" dirty="0"/>
              <a:t>an embolic cause and repeat coronary angiography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shows healing of the </a:t>
            </a:r>
            <a:r>
              <a:rPr lang="en-US" sz="1400" dirty="0" smtClean="0"/>
              <a:t>vessel. Repeat angiography that </a:t>
            </a:r>
            <a:r>
              <a:rPr lang="en-US" sz="1400" dirty="0"/>
              <a:t>shows artery healing or the presence of </a:t>
            </a:r>
            <a:r>
              <a:rPr lang="en-US" sz="1400" dirty="0" err="1" smtClean="0"/>
              <a:t>extracoronary</a:t>
            </a:r>
            <a:r>
              <a:rPr lang="en-US" sz="1400" dirty="0"/>
              <a:t> </a:t>
            </a:r>
            <a:r>
              <a:rPr lang="en-US" sz="1400" dirty="0" smtClean="0"/>
              <a:t>arterial </a:t>
            </a:r>
            <a:r>
              <a:rPr lang="en-US" sz="1400" dirty="0"/>
              <a:t>findings provides support for </a:t>
            </a:r>
            <a:r>
              <a:rPr lang="en-US" sz="1400" dirty="0" smtClean="0"/>
              <a:t>the diagnosis of </a:t>
            </a:r>
            <a:r>
              <a:rPr lang="en-US" sz="1400" dirty="0"/>
              <a:t>SCAD</a:t>
            </a:r>
          </a:p>
        </p:txBody>
      </p:sp>
    </p:spTree>
    <p:extLst>
      <p:ext uri="{BB962C8B-B14F-4D97-AF65-F5344CB8AC3E}">
        <p14:creationId xmlns:p14="http://schemas.microsoft.com/office/powerpoint/2010/main" val="283458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82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Affects </a:t>
            </a:r>
            <a:r>
              <a:rPr lang="en-US" sz="2000" dirty="0"/>
              <a:t>both sexes across the life </a:t>
            </a:r>
            <a:r>
              <a:rPr lang="en-US" sz="2000" dirty="0" smtClean="0"/>
              <a:t>span.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90</a:t>
            </a:r>
            <a:r>
              <a:rPr lang="en-US" sz="2000" dirty="0"/>
              <a:t>% </a:t>
            </a:r>
            <a:r>
              <a:rPr lang="en-US" sz="2000" dirty="0" smtClean="0"/>
              <a:t>are </a:t>
            </a:r>
            <a:r>
              <a:rPr lang="en-US" sz="2000" dirty="0"/>
              <a:t>women who </a:t>
            </a:r>
            <a:r>
              <a:rPr lang="en-US" sz="2000" dirty="0" smtClean="0"/>
              <a:t>present between </a:t>
            </a:r>
            <a:r>
              <a:rPr lang="en-US" sz="2000" dirty="0"/>
              <a:t>47 and 53 years of </a:t>
            </a:r>
            <a:r>
              <a:rPr lang="en-US" sz="2000" dirty="0" smtClean="0"/>
              <a:t>age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</a:t>
            </a:r>
            <a:r>
              <a:rPr lang="en-US" sz="2000" dirty="0"/>
              <a:t>prevalence of typical </a:t>
            </a:r>
            <a:r>
              <a:rPr lang="en-US" sz="2000" dirty="0" smtClean="0"/>
              <a:t>CV risk factors </a:t>
            </a:r>
            <a:r>
              <a:rPr lang="en-US" sz="2000" dirty="0"/>
              <a:t>is </a:t>
            </a:r>
            <a:r>
              <a:rPr lang="en-US" sz="2000" dirty="0" smtClean="0"/>
              <a:t>lower than </a:t>
            </a:r>
            <a:r>
              <a:rPr lang="en-US" sz="2000" dirty="0"/>
              <a:t>among those who have a </a:t>
            </a:r>
            <a:r>
              <a:rPr lang="en-US" sz="2000" dirty="0" smtClean="0"/>
              <a:t>MI from </a:t>
            </a:r>
            <a:r>
              <a:rPr lang="en-US" sz="2000" dirty="0"/>
              <a:t>atherosclerotic </a:t>
            </a:r>
            <a:r>
              <a:rPr lang="en-US" sz="2000" dirty="0" smtClean="0"/>
              <a:t>disease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C</a:t>
            </a:r>
            <a:r>
              <a:rPr lang="en-US" sz="2000" dirty="0" smtClean="0"/>
              <a:t>ohort </a:t>
            </a:r>
            <a:r>
              <a:rPr lang="en-US" sz="2000" dirty="0"/>
              <a:t>studies incorporating direct angiographic </a:t>
            </a:r>
            <a:r>
              <a:rPr lang="en-US" sz="2000" dirty="0" smtClean="0"/>
              <a:t>review indicate </a:t>
            </a:r>
            <a:r>
              <a:rPr lang="en-US" sz="2000" dirty="0"/>
              <a:t>that one quarter to one third of </a:t>
            </a:r>
            <a:r>
              <a:rPr lang="en-US" sz="2000" dirty="0" smtClean="0"/>
              <a:t>MI </a:t>
            </a:r>
            <a:r>
              <a:rPr lang="en-US" sz="2000" dirty="0"/>
              <a:t>in </a:t>
            </a:r>
            <a:r>
              <a:rPr lang="en-US" sz="2000" dirty="0" smtClean="0"/>
              <a:t>women younger </a:t>
            </a:r>
            <a:r>
              <a:rPr lang="en-US" sz="2000" dirty="0"/>
              <a:t>than 50 years of age are caused by </a:t>
            </a:r>
            <a:r>
              <a:rPr lang="en-US" sz="2000" dirty="0" smtClean="0"/>
              <a:t>SCAD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SCAD </a:t>
            </a:r>
            <a:r>
              <a:rPr lang="en-US" sz="2000" dirty="0"/>
              <a:t>accounts for </a:t>
            </a:r>
            <a:r>
              <a:rPr lang="en-US" sz="2000" dirty="0" smtClean="0"/>
              <a:t>approx. 15 </a:t>
            </a:r>
            <a:r>
              <a:rPr lang="en-US" sz="2000" dirty="0"/>
              <a:t>to 20% of </a:t>
            </a:r>
            <a:r>
              <a:rPr lang="en-US" sz="2000" dirty="0" smtClean="0"/>
              <a:t>MI </a:t>
            </a:r>
            <a:r>
              <a:rPr lang="en-US" sz="2000" dirty="0"/>
              <a:t>during pregnancy or the </a:t>
            </a:r>
            <a:r>
              <a:rPr lang="en-US" sz="2000" dirty="0" err="1" smtClean="0"/>
              <a:t>peripartum</a:t>
            </a:r>
            <a:r>
              <a:rPr lang="en-US" sz="2000" dirty="0"/>
              <a:t> </a:t>
            </a:r>
            <a:r>
              <a:rPr lang="en-US" sz="2000" dirty="0" smtClean="0"/>
              <a:t>period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9930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1068</TotalTime>
  <Words>3466</Words>
  <Application>Microsoft Office PowerPoint</Application>
  <PresentationFormat>On-screen Show (4:3)</PresentationFormat>
  <Paragraphs>175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Apothecary</vt:lpstr>
      <vt:lpstr>Spontaneous Coronary-Artery Dissection</vt:lpstr>
      <vt:lpstr>introduction</vt:lpstr>
      <vt:lpstr>DEFINITION</vt:lpstr>
      <vt:lpstr>pathophysiology</vt:lpstr>
      <vt:lpstr>PowerPoint Presentation</vt:lpstr>
      <vt:lpstr>PowerPoint Presentation</vt:lpstr>
      <vt:lpstr>PowerPoint Presentation</vt:lpstr>
      <vt:lpstr>PowerPoint Presentation</vt:lpstr>
      <vt:lpstr>epidemiology</vt:lpstr>
      <vt:lpstr>eTIOLOGY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EXAMPLES</vt:lpstr>
      <vt:lpstr>PowerPoint Presentation</vt:lpstr>
      <vt:lpstr>PowerPoint Presentation</vt:lpstr>
      <vt:lpstr>Clinical signs and symptoms</vt:lpstr>
      <vt:lpstr>Diagnosis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Management of acute mi</vt:lpstr>
      <vt:lpstr>PowerPoint Presentation</vt:lpstr>
      <vt:lpstr>PowerPoint Presentation</vt:lpstr>
      <vt:lpstr>Medical therapy vs revascularization</vt:lpstr>
      <vt:lpstr>PowerPoint Presentation</vt:lpstr>
      <vt:lpstr>Pci in scad</vt:lpstr>
      <vt:lpstr>Cabg in SCAD</vt:lpstr>
      <vt:lpstr>PowerPoint Presentation</vt:lpstr>
      <vt:lpstr>PowerPoint Presentation</vt:lpstr>
      <vt:lpstr>PowerPoint Presentation</vt:lpstr>
      <vt:lpstr>Medical management</vt:lpstr>
      <vt:lpstr>anticoagulation</vt:lpstr>
      <vt:lpstr>Antiplatelet therapy</vt:lpstr>
      <vt:lpstr>Beta-blockers, ARBS and ACEI</vt:lpstr>
      <vt:lpstr>statins</vt:lpstr>
      <vt:lpstr>Antianginal therapy</vt:lpstr>
      <vt:lpstr>Prevention of scad recurrence</vt:lpstr>
      <vt:lpstr>PowerPoint Presentation</vt:lpstr>
      <vt:lpstr>PowerPoint Presentation</vt:lpstr>
      <vt:lpstr>Assessment and Management of Extracoronary Vascular Abnormalities</vt:lpstr>
      <vt:lpstr>Improvement in Quality of Life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Spontaneous Coronary-Artery Dissection</dc:title>
  <dc:creator>vinayak alur</dc:creator>
  <cp:lastModifiedBy>asus</cp:lastModifiedBy>
  <cp:revision>93</cp:revision>
  <dcterms:created xsi:type="dcterms:W3CDTF">2006-08-16T00:00:00Z</dcterms:created>
  <dcterms:modified xsi:type="dcterms:W3CDTF">2021-03-14T14:36:53Z</dcterms:modified>
</cp:coreProperties>
</file>